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4" r:id="rId4"/>
    <p:sldId id="259" r:id="rId5"/>
    <p:sldId id="260" r:id="rId6"/>
    <p:sldId id="261" r:id="rId7"/>
    <p:sldId id="262" r:id="rId8"/>
    <p:sldId id="263" r:id="rId9"/>
    <p:sldId id="285"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6"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Autofit/>
          </a:bodyPr>
          <a:lstStyle/>
          <a:p>
            <a:r>
              <a:rPr lang="hi-IN" sz="3600" dirty="0" smtClean="0"/>
              <a:t>वन अधिकार  अधिनियम 2006 एवं नियम 2008 तथा संशोधित नियम 2012 </a:t>
            </a:r>
            <a:br>
              <a:rPr lang="hi-IN" sz="3600" dirty="0" smtClean="0"/>
            </a:br>
            <a:r>
              <a:rPr lang="hi-IN" sz="3600" dirty="0" smtClean="0"/>
              <a:t> </a:t>
            </a:r>
            <a:br>
              <a:rPr lang="hi-IN" sz="3600" dirty="0" smtClean="0"/>
            </a:br>
            <a:r>
              <a:rPr lang="hi-IN" sz="3600" u="sng" dirty="0" smtClean="0"/>
              <a:t>एक दृष्टि में</a:t>
            </a:r>
            <a:r>
              <a:rPr lang="hi-IN" sz="3200" dirty="0" smtClean="0"/>
              <a:t/>
            </a:r>
            <a:br>
              <a:rPr lang="hi-IN" sz="3200" dirty="0" smtClean="0"/>
            </a:br>
            <a:r>
              <a:rPr lang="hi-IN" sz="3200" dirty="0" smtClean="0"/>
              <a:t/>
            </a:r>
            <a:br>
              <a:rPr lang="hi-IN" sz="3200" dirty="0" smtClean="0"/>
            </a:br>
            <a:endParaRPr lang="en-US" sz="3200" dirty="0"/>
          </a:p>
        </p:txBody>
      </p:sp>
      <p:sp>
        <p:nvSpPr>
          <p:cNvPr id="3" name="Subtitle 2"/>
          <p:cNvSpPr>
            <a:spLocks noGrp="1"/>
          </p:cNvSpPr>
          <p:nvPr>
            <p:ph type="subTitle" idx="1"/>
          </p:nvPr>
        </p:nvSpPr>
        <p:spPr/>
        <p:txBody>
          <a:bodyPr>
            <a:normAutofit fontScale="92500"/>
          </a:bodyPr>
          <a:lstStyle/>
          <a:p>
            <a:r>
              <a:rPr lang="hi-IN" sz="3900" dirty="0" smtClean="0">
                <a:solidFill>
                  <a:schemeClr val="tx1"/>
                </a:solidFill>
              </a:rPr>
              <a:t>जनजाति क्षेत्रीय विकास विभाग, </a:t>
            </a:r>
          </a:p>
          <a:p>
            <a:r>
              <a:rPr lang="hi-IN" sz="3900" dirty="0" smtClean="0">
                <a:solidFill>
                  <a:schemeClr val="tx1"/>
                </a:solidFill>
              </a:rPr>
              <a:t>उदयपुर</a:t>
            </a:r>
            <a:endParaRPr lang="hi-IN" dirty="0" smtClean="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hi-IN" sz="2000" b="1" smtClean="0"/>
              <a:t>वन अधिकारो को निहित करने के लिए प्राधिकारी और प्रक्रिया</a:t>
            </a:r>
            <a:endParaRPr lang="en-IN" sz="2000" b="1"/>
          </a:p>
        </p:txBody>
      </p:sp>
      <p:sp>
        <p:nvSpPr>
          <p:cNvPr id="3" name="Content Placeholder 2"/>
          <p:cNvSpPr>
            <a:spLocks noGrp="1"/>
          </p:cNvSpPr>
          <p:nvPr>
            <p:ph idx="1"/>
          </p:nvPr>
        </p:nvSpPr>
        <p:spPr>
          <a:xfrm>
            <a:off x="457200" y="838200"/>
            <a:ext cx="8229600" cy="5287963"/>
          </a:xfrm>
        </p:spPr>
        <p:txBody>
          <a:bodyPr>
            <a:noAutofit/>
          </a:bodyPr>
          <a:lstStyle/>
          <a:p>
            <a:pPr>
              <a:buNone/>
            </a:pPr>
            <a:r>
              <a:rPr lang="hi-IN" sz="1800" dirty="0" smtClean="0"/>
              <a:t>धारा 6 (1) इस अधिनियम के अधीन अपनी अधिकारिता की स्थानीय सीमाओं के भीतर वन में निवास करने वाली अनुसूचित जनजातियों और अन्य परम्परागत वन निवासियों के दावें स्वीकार करने, उनके समेकन और सत्यापन को अंकित करते हुए प्रत्येंक दावे के क्षेत्र को मानचित्र में ग्राम सभा द्वारा तैयार किया जायेगा तथा ग्राम सभा इस आशय का संकल्प पारित करेगी जिसकी एक प्रति उपखण्ड स्तरीय को प्रेषित की जायेगी। </a:t>
            </a:r>
          </a:p>
          <a:p>
            <a:pPr>
              <a:buNone/>
            </a:pPr>
            <a:r>
              <a:rPr lang="hi-IN" sz="1800" dirty="0" smtClean="0"/>
              <a:t>धारा 6 (2) इस अधिनियम के अधीन ग्राम सभा के संकल्प से व्यथित कोई व्यक्ति उपधारा (3) के अधीन गठित उपखण्ड स्तर की समिति के समक्ष अपील कर सकेगा और उपखण्ड स्तर की समिति ऐसी अपीलों पर विचार करेगी और उसका निपटारा करेगी। परन्तु प्रत्येंक ऐसी अपील ग्राम सभा द्वारा संकल्प पारित करने की तारीख से साठ दिन के भीतर दी जाएगी। </a:t>
            </a:r>
          </a:p>
          <a:p>
            <a:pPr>
              <a:buNone/>
            </a:pPr>
            <a:r>
              <a:rPr lang="hi-IN" sz="1800" dirty="0" smtClean="0"/>
              <a:t>	ऐसी अपील का, व्यथित व्यक्तियों के विरूद्ध निपटारा तब तक नही किया जाएगा जब तक उन्हें अपने मामले को प्रस्तुत करने के लिए युक्तियुक्त अवसर नही दे दिया गया हो। </a:t>
            </a:r>
          </a:p>
          <a:p>
            <a:pPr>
              <a:buNone/>
            </a:pPr>
            <a:r>
              <a:rPr lang="hi-IN" sz="1800" dirty="0" smtClean="0"/>
              <a:t>धारा 6 (3) इस अधिनियम में राज्य सरकार, ग्राम सभा द्वारा पारित संकल्प की परीक्षा करने के लिए एक उपखण्ड स्तर की समिति का गठन करेगी और वन अधिकारों का अभिलेख तैयार करेगी तथा इसे उपखण्ड स्तर की समिति के माध्यम से अंतिम विनिष्चय के लिए जिला स्तर की समिति को अग्रेषित करेगी। </a:t>
            </a:r>
          </a:p>
          <a:p>
            <a:pPr>
              <a:buNone/>
            </a:pPr>
            <a:endParaRPr lang="en-IN"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hi-IN" sz="2400" b="1" dirty="0" smtClean="0"/>
              <a:t>वन अधिकारो को निहित करने के लिए प्राधिकारी और प्रक्रिया</a:t>
            </a:r>
            <a:endParaRPr lang="en-IN" sz="2400" dirty="0"/>
          </a:p>
        </p:txBody>
      </p:sp>
      <p:sp>
        <p:nvSpPr>
          <p:cNvPr id="3" name="Content Placeholder 2"/>
          <p:cNvSpPr>
            <a:spLocks noGrp="1"/>
          </p:cNvSpPr>
          <p:nvPr>
            <p:ph idx="1"/>
          </p:nvPr>
        </p:nvSpPr>
        <p:spPr>
          <a:xfrm>
            <a:off x="457200" y="1066800"/>
            <a:ext cx="8229600" cy="5638800"/>
          </a:xfrm>
        </p:spPr>
        <p:txBody>
          <a:bodyPr>
            <a:noAutofit/>
          </a:bodyPr>
          <a:lstStyle/>
          <a:p>
            <a:r>
              <a:rPr lang="hi-IN" sz="1800" dirty="0" smtClean="0">
                <a:cs typeface="+mj-cs"/>
              </a:rPr>
              <a:t>धारा 6 (4) इस अधिनियम में उपखण्ड स्तर की समिति के विनिश्‍चय व्यथित कोई व्यक्ति, उपखण्ड स्तर की समिति के विनिश्‍चय की तारीख से साठ दिन के भीतर जिला स्तर की समिति को कोई अपील कर सकेगा और जिला स्तर की समिति ऐसी अपील पर विचार करेगी और उसका निपटारा करेगी।</a:t>
            </a:r>
          </a:p>
          <a:p>
            <a:pPr>
              <a:buNone/>
            </a:pPr>
            <a:r>
              <a:rPr lang="hi-IN" sz="1800" dirty="0" smtClean="0">
                <a:cs typeface="+mj-cs"/>
              </a:rPr>
              <a:t>		परन्तु ग्राम सभा के संकल्प के विरूद्ध कोई अपील जिला स्तर की समिति के समक्ष सीधे तब तक नही दी जाएगी जब तक वह पहले उपखण्ड स्तर की समिति के समक्ष न दी गई हो और उसके द्वारा उस पर विचार न कर लिया गया हो।</a:t>
            </a:r>
          </a:p>
          <a:p>
            <a:r>
              <a:rPr lang="hi-IN" sz="1800" dirty="0" smtClean="0">
                <a:cs typeface="+mj-cs"/>
              </a:rPr>
              <a:t>धारा 6 (5) राज्य सरकार के द्वारा उपखण्ड स्तर की समिति द्वारा तैयार किए गए वन अधिकारों के अभिलेख पर विचार करने और उनका अंतिम रूप से अनुमोदन करने के लिए एक जिला स्तर की समिति का गठन करेगी। </a:t>
            </a:r>
          </a:p>
          <a:p>
            <a:r>
              <a:rPr lang="hi-IN" sz="1800" dirty="0" smtClean="0">
                <a:cs typeface="+mj-cs"/>
              </a:rPr>
              <a:t>धारा 6 (6) वन अधिकारों के अभिलेख पर जिला स्तर की समिति का विनिष्चय अंतिम और आबद्वकर होगा।</a:t>
            </a:r>
          </a:p>
          <a:p>
            <a:r>
              <a:rPr lang="hi-IN" sz="1800" dirty="0" smtClean="0">
                <a:cs typeface="+mj-cs"/>
              </a:rPr>
              <a:t>धारा 6 (7) राज्य सरकार, वन अधिकारों की मान्यता देने और उन्हें निहित करने की प्रक्रिया को मॉनीटर करने और ऐसी विवरणियों और रिपोर्टो को, जो उस अभिकरण द्वारा मांगी जाएं, नोडल अभिकरण को प्रस्तुत करने के लिए एक राज्य स्तर की मॉनीटरींग समिति का गठन करेगी। </a:t>
            </a:r>
            <a:endParaRPr lang="en-IN" sz="1800" dirty="0">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a:bodyPr>
          <a:lstStyle/>
          <a:p>
            <a:r>
              <a:rPr lang="hi-IN" sz="2000" b="1" dirty="0" smtClean="0"/>
              <a:t>अनुसूचित जनजाति और अन्य परंपरागत वन निवासी (वन अधिकारों की मान्यता) नियम, 2007 (महत्वपूर्ण परिभाषाऐं)</a:t>
            </a:r>
            <a:r>
              <a:rPr lang="hi-IN" sz="2000" dirty="0" smtClean="0"/>
              <a:t/>
            </a:r>
            <a:br>
              <a:rPr lang="hi-IN" sz="2000" dirty="0" smtClean="0"/>
            </a:br>
            <a:endParaRPr lang="en-IN" sz="2000" dirty="0"/>
          </a:p>
        </p:txBody>
      </p:sp>
      <p:sp>
        <p:nvSpPr>
          <p:cNvPr id="3" name="Content Placeholder 2"/>
          <p:cNvSpPr>
            <a:spLocks noGrp="1"/>
          </p:cNvSpPr>
          <p:nvPr>
            <p:ph idx="1"/>
          </p:nvPr>
        </p:nvSpPr>
        <p:spPr>
          <a:xfrm>
            <a:off x="457200" y="1295400"/>
            <a:ext cx="8229600" cy="5334000"/>
          </a:xfrm>
        </p:spPr>
        <p:txBody>
          <a:bodyPr>
            <a:normAutofit/>
          </a:bodyPr>
          <a:lstStyle/>
          <a:p>
            <a:r>
              <a:rPr lang="hi-IN" sz="1800" dirty="0" smtClean="0"/>
              <a:t>नियम 2 (ख).	‘‘ वास्तविक जीविका आवश्‍यकताओं ‘‘ का आशय वन भूमि पर स्वयं खेती करके उत्पादन के माध्यम से या उपज के विक्रय से स्वंय की और कुटुम्ब की मूलभूत आवश्‍यकताओं की पूर्ति है साथ ही ऐसे अधिकारों से प्रयोग उदभूत अधिशेष उत्पाद का विक्रय भी शामिल होगा। </a:t>
            </a:r>
          </a:p>
          <a:p>
            <a:r>
              <a:rPr lang="hi-IN" sz="1800" dirty="0" smtClean="0"/>
              <a:t>नियम 2 (ग).	गौण वन उपज के निपटान का आशय गौण वन उपज को इकट्ठा करने वाले या समुदाय द्वारा जीविका के लिए ऐसी उपज के उपयोग के लिए स्थानीय स्तर पर प्रसंस्करण एवं मूल्यवर्धन के लिए परिवहन के समुचित साधनों के माध्यम से वन क्षेत्र के भीतर और बाहर परिवहन एवं विक्रय कर सकेगा। </a:t>
            </a:r>
          </a:p>
          <a:p>
            <a:pPr>
              <a:buNone/>
            </a:pPr>
            <a:r>
              <a:rPr lang="hi-IN" sz="1800" dirty="0" smtClean="0"/>
              <a:t>	स्पष्टीकरणः </a:t>
            </a:r>
          </a:p>
          <a:p>
            <a:r>
              <a:rPr lang="hi-IN" sz="1800" dirty="0" smtClean="0"/>
              <a:t>1. गौण वन उत्पाद के परिवहन के सम्बन्ध में परमिट प्रणाली होगी और नियम 4 के उप नियम 1 के खण्ड ड. के अधीन गठित समिति द्वारा या ग्राम सभा द्वारा प्राधिकृत व्यक्ति द्वारा दिये जायेंगे।</a:t>
            </a:r>
          </a:p>
          <a:p>
            <a:r>
              <a:rPr lang="hi-IN" sz="1800" dirty="0" smtClean="0"/>
              <a:t>2. गौण वन उत्पादों का संग्रहण सभी रॉयल्टी या फीस या अन्य प्रभारों से मुक्त होगा।</a:t>
            </a:r>
          </a:p>
          <a:p>
            <a:pPr>
              <a:buNone/>
            </a:pP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i-IN" sz="2000" b="1" smtClean="0"/>
              <a:t>अनुसूचित जनजाति और अन्य परंपरागत वन निवासी (वन अधिकारों की मान्यता) नियम, 2007 (महत्वपूर्ण परिभाषाऐं)</a:t>
            </a:r>
            <a:endParaRPr lang="en-IN" sz="2000"/>
          </a:p>
        </p:txBody>
      </p:sp>
      <p:sp>
        <p:nvSpPr>
          <p:cNvPr id="3" name="Content Placeholder 2"/>
          <p:cNvSpPr>
            <a:spLocks noGrp="1"/>
          </p:cNvSpPr>
          <p:nvPr>
            <p:ph idx="1"/>
          </p:nvPr>
        </p:nvSpPr>
        <p:spPr>
          <a:xfrm>
            <a:off x="304800" y="1447800"/>
            <a:ext cx="8534400" cy="5029200"/>
          </a:xfrm>
        </p:spPr>
        <p:txBody>
          <a:bodyPr>
            <a:normAutofit/>
          </a:bodyPr>
          <a:lstStyle/>
          <a:p>
            <a:r>
              <a:rPr lang="hi-IN" sz="1800" dirty="0" smtClean="0"/>
              <a:t>2(क) </a:t>
            </a:r>
            <a:r>
              <a:rPr lang="en-US" sz="1800" dirty="0" smtClean="0">
                <a:latin typeface="Times New Roman" pitchFamily="18" charset="0"/>
              </a:rPr>
              <a:t>Hamlets</a:t>
            </a:r>
            <a:r>
              <a:rPr lang="hi-IN" sz="1800" dirty="0" smtClean="0"/>
              <a:t> या बन्दोबस्तों </a:t>
            </a:r>
            <a:r>
              <a:rPr lang="en-US" sz="1800" dirty="0" smtClean="0">
                <a:latin typeface="Times New Roman" pitchFamily="18" charset="0"/>
              </a:rPr>
              <a:t>(Habitations) </a:t>
            </a:r>
            <a:r>
              <a:rPr lang="hi-IN" sz="1800" dirty="0" smtClean="0"/>
              <a:t>की पहचान और उनके समेकन की प्रक्रियाः</a:t>
            </a:r>
            <a:endParaRPr lang="en-US" sz="1800" dirty="0" smtClean="0"/>
          </a:p>
          <a:p>
            <a:pPr>
              <a:buNone/>
            </a:pPr>
            <a:endParaRPr lang="hi-IN" sz="1800" dirty="0" smtClean="0"/>
          </a:p>
          <a:p>
            <a:r>
              <a:rPr lang="hi-IN" sz="1800" dirty="0" smtClean="0"/>
              <a:t>राज्य सरकार यह सुनिश्चित करेगी कि प्रत्येक पंचायत उसकी सीमाओं के भीतर </a:t>
            </a:r>
            <a:r>
              <a:rPr lang="en-US" sz="1800" dirty="0" smtClean="0">
                <a:latin typeface="Times New Roman" pitchFamily="18" charset="0"/>
              </a:rPr>
              <a:t>Hamlets</a:t>
            </a:r>
            <a:r>
              <a:rPr lang="hi-IN" sz="1800" dirty="0" smtClean="0"/>
              <a:t> के समूह या आवास, गैर लेख बद्ध या सर्वेक्षण नहीं किये गये बन्दोबस्तों या वन ग्राम या जंगल स्थित ग्राम, जो औपचारिक रूप से किसी राजस्व या वन ग्राम का भाग नहीं है, कि सूची तैयार करेगी और पंचायत के संकल्प के माध्यम से इस अधिनियम के प्रयोजन के लिए ग्रामों के रूप में सम्मिलित प्रत्येक ऐसे आवास, </a:t>
            </a:r>
            <a:r>
              <a:rPr lang="en-US" sz="1800" dirty="0" smtClean="0">
                <a:latin typeface="Times New Roman" pitchFamily="18" charset="0"/>
              </a:rPr>
              <a:t>Hamlets</a:t>
            </a:r>
            <a:r>
              <a:rPr lang="hi-IN" sz="1800" dirty="0" smtClean="0"/>
              <a:t> या आवासों की संयोजित ग्राम सभा द्वारा इस सूची को पारित करायेगी और ऐसी सूची को उप खण्ड स्तर की समिति को भेजेगी।</a:t>
            </a:r>
            <a:endParaRPr lang="en-US" sz="1800" dirty="0" smtClean="0"/>
          </a:p>
          <a:p>
            <a:pPr>
              <a:buNone/>
            </a:pPr>
            <a:endParaRPr lang="hi-IN" sz="1800" dirty="0" smtClean="0"/>
          </a:p>
          <a:p>
            <a:r>
              <a:rPr lang="hi-IN" sz="1800" dirty="0" smtClean="0"/>
              <a:t>2 (ख) उप खण्ड स्तर की समिति ऐसी सूचियों को समेकित करते हुए या तो विद्यमान ग्राम में जोड़कर या राज्य सरकार द्वारा निर्धारित प्रक्रिया के अनुसरण के पश्चात् ग्राम के रूप में औपचारिक रूप दे दिया गया है और जनता की टीका-टिप्पणी उपरान्त ऐसी सूचियों को उप खण्ड स्तरीय समिति द्वारा अंतिम रूप दिया गया है। </a:t>
            </a:r>
          </a:p>
          <a:p>
            <a:endParaRPr lang="en-I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hi-IN" sz="2800" smtClean="0"/>
              <a:t>नियम - 3 ग्राम सभा</a:t>
            </a:r>
            <a:endParaRPr lang="en-IN" sz="2800"/>
          </a:p>
        </p:txBody>
      </p:sp>
      <p:sp>
        <p:nvSpPr>
          <p:cNvPr id="3" name="Content Placeholder 2"/>
          <p:cNvSpPr>
            <a:spLocks noGrp="1"/>
          </p:cNvSpPr>
          <p:nvPr>
            <p:ph idx="1"/>
          </p:nvPr>
        </p:nvSpPr>
        <p:spPr>
          <a:xfrm>
            <a:off x="457200" y="914400"/>
            <a:ext cx="8229600" cy="5638800"/>
          </a:xfrm>
        </p:spPr>
        <p:txBody>
          <a:bodyPr/>
          <a:lstStyle/>
          <a:p>
            <a:pPr>
              <a:buAutoNum type="arabicPeriod"/>
            </a:pPr>
            <a:r>
              <a:rPr lang="hi-IN" sz="1800" dirty="0" smtClean="0"/>
              <a:t>ग्राम पंचायत द्वारा ग्राम सभाओं का आयोजन किया जायेगा जिसमें वह अपने सदस्यों में से कम से कम 10 एवं अधिकतम 15 सदस्यों को वन अधिकार समिति के सदस्य के रूप में निर्वाचित करेगें जिसमें कम से कम दो तिहाई सदस्य अनुसूचित जनजातियों के होगें तथा ऐसे सदस्यों में कम से कम एक तिहाई सदस्य महिलाऐं होगी जहा अनुसूचित जनजातियॉ नही है वहॉ ऐसे सदस्यों में कम से कम एक तिहाई सदस्य महिलाऐं होगी। </a:t>
            </a:r>
            <a:endParaRPr lang="en-US" sz="1800" dirty="0" smtClean="0"/>
          </a:p>
          <a:p>
            <a:pPr>
              <a:buAutoNum type="arabicPeriod"/>
            </a:pPr>
            <a:endParaRPr lang="hi-IN" sz="1800" dirty="0" smtClean="0"/>
          </a:p>
          <a:p>
            <a:pPr>
              <a:buAutoNum type="arabicPeriod" startAt="2"/>
            </a:pPr>
            <a:r>
              <a:rPr lang="hi-IN" sz="1800" dirty="0" smtClean="0"/>
              <a:t>वन अधिकार समिति अध्यक्ष और सचिव का चयन करेगी और उनकी सूचना उपखण्ड स्तरीय समिति को देगी।  </a:t>
            </a:r>
            <a:endParaRPr lang="en-US" sz="1800" dirty="0" smtClean="0"/>
          </a:p>
          <a:p>
            <a:pPr>
              <a:buNone/>
            </a:pPr>
            <a:r>
              <a:rPr lang="hi-IN" sz="1800" dirty="0" smtClean="0"/>
              <a:t> </a:t>
            </a:r>
          </a:p>
          <a:p>
            <a:pPr>
              <a:buNone/>
            </a:pPr>
            <a:r>
              <a:rPr lang="hi-IN" sz="1800" dirty="0" smtClean="0"/>
              <a:t>3. जब वनाधिकार समिति का कोई सदस्य वनाधिकार का दावेदार भी है तो वह इसकी सूचना समिति को देगा और जब उसके दावे पर विचार किया जायेगा तब वह सत्यापन कार्यवाही में भाग नहीं लेगा।</a:t>
            </a:r>
            <a:endParaRPr lang="en-US" sz="1800" dirty="0" smtClean="0"/>
          </a:p>
          <a:p>
            <a:pPr>
              <a:buNone/>
            </a:pPr>
            <a:endParaRPr lang="hi-IN" sz="1800" dirty="0" smtClean="0"/>
          </a:p>
          <a:p>
            <a:pPr>
              <a:buNone/>
            </a:pPr>
            <a:r>
              <a:rPr lang="hi-IN" sz="1800" dirty="0" smtClean="0"/>
              <a:t>4. वनाधिकार समिति संशोधित नियम 2012 के लागू होने की तारीख से पूर्व, पहले से मान्यता प्राप्त वन अधिकारों या पहले से संस्थित दावों के सत्यापन की प्रक्रिया पर नये सिरे से विचार नहीं करेगी।</a:t>
            </a:r>
          </a:p>
          <a:p>
            <a:endParaRPr lang="hi-IN"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hi-IN" sz="2800" smtClean="0"/>
              <a:t>नियम - 4 ग्राम सभा के कर्तव्य</a:t>
            </a:r>
            <a:endParaRPr lang="en-IN" sz="2800"/>
          </a:p>
        </p:txBody>
      </p:sp>
      <p:sp>
        <p:nvSpPr>
          <p:cNvPr id="3" name="Content Placeholder 2"/>
          <p:cNvSpPr>
            <a:spLocks noGrp="1"/>
          </p:cNvSpPr>
          <p:nvPr>
            <p:ph idx="1"/>
          </p:nvPr>
        </p:nvSpPr>
        <p:spPr>
          <a:xfrm>
            <a:off x="457200" y="762000"/>
            <a:ext cx="8229600" cy="5867400"/>
          </a:xfrm>
        </p:spPr>
        <p:txBody>
          <a:bodyPr/>
          <a:lstStyle/>
          <a:p>
            <a:pPr>
              <a:buNone/>
            </a:pPr>
            <a:r>
              <a:rPr lang="hi-IN" sz="1800" smtClean="0"/>
              <a:t>क. वन अधिकारों की प्रकृति और सीमा का अवधारण करने के लिए कार्यवाही आरम्भ करेगी और उससे सम्बन्धित दावों की सुनवाई करेगी,  </a:t>
            </a:r>
          </a:p>
          <a:p>
            <a:pPr>
              <a:buNone/>
            </a:pPr>
            <a:r>
              <a:rPr lang="hi-IN" sz="1800" smtClean="0"/>
              <a:t>ख. वनाधिकारों के दावेदारों की सूची तैयार करेगी और दावेदारों और उनके दावों के ऐसे ब्यौरों का एक रजिस्टर रखेगी,</a:t>
            </a:r>
          </a:p>
          <a:p>
            <a:pPr>
              <a:buNone/>
            </a:pPr>
            <a:r>
              <a:rPr lang="hi-IN" sz="1800" smtClean="0"/>
              <a:t>ग. वनाधिकारों के सम्बन्ध में दावों पर संकलन, हितबद्ध व्यक्तियों और सम्बन्धित प्राधिकारियों को सुनवाई का युक्तियुक्त अवसर देने के पश्‍चात्, पारित करेगी और उन्हें उप खण्ड स्तर की समिति को भेज देगी। </a:t>
            </a:r>
          </a:p>
          <a:p>
            <a:pPr>
              <a:buNone/>
            </a:pPr>
            <a:r>
              <a:rPr lang="hi-IN" sz="1800" smtClean="0"/>
              <a:t>घ. अधिनियम की धारा 4 की उप धारा (2) के खण्ड (ड) के अधीन पुनव्र्यवस्थापन पैकेजों पर विचार करेगी; और</a:t>
            </a:r>
          </a:p>
          <a:p>
            <a:pPr>
              <a:buNone/>
            </a:pPr>
            <a:r>
              <a:rPr lang="hi-IN" sz="1800" smtClean="0"/>
              <a:t>ड. अधिनियम की धारा 5 के उपबंधों को कार्यान्वित करने के लिए वन्य जीव, वन और जैव विविधता के संरक्षण के लिए अपने सदस्यों में से समितियों का गठन करेगी।</a:t>
            </a:r>
          </a:p>
          <a:p>
            <a:pPr>
              <a:buNone/>
            </a:pPr>
            <a:r>
              <a:rPr lang="hi-IN" sz="1800" smtClean="0"/>
              <a:t>च. उक्त नियम ड. के अधीन गठित समिति सामुदायिक वन संसाधनों के न्यायपूर्ण प्रबन्धन के लिए परीरक्षण और प्रबन्धन की योजना तैयार करेगी।</a:t>
            </a:r>
          </a:p>
          <a:p>
            <a:pPr>
              <a:buNone/>
            </a:pPr>
            <a:r>
              <a:rPr lang="hi-IN" sz="1800" smtClean="0"/>
              <a:t>छ. परिवहन परमिट एवं वन उत्पादों के विक्रय से आय का उपयोग सम्बन्धित समिति के अनुमोदन के उपरान्त किया जायेगा।</a:t>
            </a:r>
          </a:p>
          <a:p>
            <a:pPr>
              <a:buNone/>
            </a:pPr>
            <a:r>
              <a:rPr lang="hi-IN" sz="1800" smtClean="0"/>
              <a:t>(2) ग्राम सभा के अधिवेषन में गणपूर्ति </a:t>
            </a:r>
            <a:r>
              <a:rPr lang="en-US" sz="1800" b="1" smtClean="0"/>
              <a:t>(Quorum) </a:t>
            </a:r>
            <a:r>
              <a:rPr lang="hi-IN" sz="1800" smtClean="0"/>
              <a:t>ग्राम सभा के 50 प्रतिशत सदस्यों से होगी। जिसमें उपस्थित सदस्यों में कम से कम एक तिहाई महिलाऐं होंगी।</a:t>
            </a:r>
          </a:p>
          <a:p>
            <a:endParaRPr lang="hi-IN" smtClean="0"/>
          </a:p>
          <a:p>
            <a:endParaRPr lang="hi-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hi-IN" sz="2800" b="1" smtClean="0"/>
              <a:t>नियम - 5 उप खण्ड स्तरीय समिति</a:t>
            </a:r>
            <a:endParaRPr lang="en-IN" sz="2800" b="1"/>
          </a:p>
        </p:txBody>
      </p:sp>
      <p:sp>
        <p:nvSpPr>
          <p:cNvPr id="3" name="Content Placeholder 2"/>
          <p:cNvSpPr>
            <a:spLocks noGrp="1"/>
          </p:cNvSpPr>
          <p:nvPr>
            <p:ph idx="1"/>
          </p:nvPr>
        </p:nvSpPr>
        <p:spPr>
          <a:xfrm>
            <a:off x="457200" y="1066800"/>
            <a:ext cx="8229600" cy="4495800"/>
          </a:xfrm>
        </p:spPr>
        <p:txBody>
          <a:bodyPr>
            <a:normAutofit/>
          </a:bodyPr>
          <a:lstStyle/>
          <a:p>
            <a:pPr>
              <a:buNone/>
            </a:pPr>
            <a:r>
              <a:rPr lang="en-US" sz="1800" dirty="0" smtClean="0"/>
              <a:t>	</a:t>
            </a:r>
            <a:r>
              <a:rPr lang="hi-IN" sz="2000" dirty="0" smtClean="0"/>
              <a:t>उप खण्ड स्तरीय समिति में निम्न सदस्य होंगे-</a:t>
            </a:r>
            <a:endParaRPr lang="en-US" sz="1800" dirty="0" smtClean="0"/>
          </a:p>
          <a:p>
            <a:pPr>
              <a:buNone/>
            </a:pPr>
            <a:endParaRPr lang="hi-IN" sz="1800" dirty="0" smtClean="0"/>
          </a:p>
          <a:p>
            <a:pPr>
              <a:buNone/>
            </a:pPr>
            <a:r>
              <a:rPr lang="hi-IN" sz="1800" dirty="0" smtClean="0"/>
              <a:t>(क)  उप खण्ड अधिकारी या समतुल्य अधिकारी – अध्यक्ष</a:t>
            </a:r>
            <a:endParaRPr lang="en-US" sz="1800" dirty="0" smtClean="0"/>
          </a:p>
          <a:p>
            <a:pPr>
              <a:buNone/>
            </a:pPr>
            <a:endParaRPr lang="hi-IN" sz="1800" dirty="0" smtClean="0"/>
          </a:p>
          <a:p>
            <a:pPr>
              <a:buNone/>
            </a:pPr>
            <a:r>
              <a:rPr lang="hi-IN" sz="1800" dirty="0" smtClean="0"/>
              <a:t>(ख)  उप खण्ड क्षेत्र का वन अधिकारी या समतुल्य अधिकारी - सदस्य	</a:t>
            </a:r>
            <a:endParaRPr lang="en-US" sz="1800" dirty="0" smtClean="0"/>
          </a:p>
          <a:p>
            <a:pPr>
              <a:buNone/>
            </a:pPr>
            <a:endParaRPr lang="hi-IN" sz="1800" dirty="0" smtClean="0"/>
          </a:p>
          <a:p>
            <a:pPr>
              <a:buNone/>
            </a:pPr>
            <a:r>
              <a:rPr lang="hi-IN" sz="1800" dirty="0" smtClean="0"/>
              <a:t>(ग)  ब्लॉक या तहसील स्तर के पंचायतों के 3 	सदस्य जिन्हें जिला परिषद </a:t>
            </a:r>
            <a:endParaRPr lang="en-US" sz="1800" dirty="0" smtClean="0"/>
          </a:p>
          <a:p>
            <a:pPr>
              <a:buNone/>
            </a:pPr>
            <a:r>
              <a:rPr lang="en-US" sz="1800" dirty="0" smtClean="0"/>
              <a:t>	    </a:t>
            </a:r>
            <a:r>
              <a:rPr lang="hi-IN" sz="1800" dirty="0" smtClean="0"/>
              <a:t>द्वारा </a:t>
            </a:r>
            <a:r>
              <a:rPr lang="en-US" sz="1800" dirty="0" smtClean="0"/>
              <a:t> </a:t>
            </a:r>
            <a:r>
              <a:rPr lang="hi-IN" sz="1800" dirty="0" smtClean="0"/>
              <a:t>मनोनीत किया जायेगा जिनमें से कम से कम दो अनुसूचित</a:t>
            </a:r>
            <a:r>
              <a:rPr lang="en-US" sz="1800" dirty="0" smtClean="0"/>
              <a:t> </a:t>
            </a:r>
            <a:r>
              <a:rPr lang="hi-IN" sz="1800" dirty="0" smtClean="0"/>
              <a:t>जनजातियों </a:t>
            </a:r>
            <a:endParaRPr lang="en-US" sz="1800" dirty="0" smtClean="0"/>
          </a:p>
          <a:p>
            <a:pPr>
              <a:buNone/>
            </a:pPr>
            <a:r>
              <a:rPr lang="en-US" sz="1800" dirty="0" smtClean="0"/>
              <a:t>          </a:t>
            </a:r>
            <a:r>
              <a:rPr lang="hi-IN" sz="1800" dirty="0" smtClean="0"/>
              <a:t>के होंगे।</a:t>
            </a:r>
            <a:endParaRPr lang="en-US" sz="1800" dirty="0" smtClean="0"/>
          </a:p>
          <a:p>
            <a:pPr>
              <a:buNone/>
            </a:pPr>
            <a:endParaRPr lang="hi-IN" sz="1800" dirty="0" smtClean="0"/>
          </a:p>
          <a:p>
            <a:pPr>
              <a:buNone/>
            </a:pPr>
            <a:r>
              <a:rPr lang="hi-IN" sz="1800" dirty="0" smtClean="0"/>
              <a:t>(घ)  विकास अधिकारी, पंचायत समिति </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hi-IN" sz="2800" b="1" smtClean="0"/>
              <a:t>नियम - 6 उप खण्ड स्तर की समिति के कृत्य</a:t>
            </a:r>
            <a:r>
              <a:rPr lang="hi-IN" sz="2800" smtClean="0"/>
              <a:t/>
            </a:r>
            <a:br>
              <a:rPr lang="hi-IN" sz="2800" smtClean="0"/>
            </a:br>
            <a:endParaRPr lang="en-IN" sz="2800"/>
          </a:p>
        </p:txBody>
      </p:sp>
      <p:sp>
        <p:nvSpPr>
          <p:cNvPr id="3" name="Content Placeholder 2"/>
          <p:cNvSpPr>
            <a:spLocks noGrp="1"/>
          </p:cNvSpPr>
          <p:nvPr>
            <p:ph idx="1"/>
          </p:nvPr>
        </p:nvSpPr>
        <p:spPr>
          <a:xfrm>
            <a:off x="457200" y="1066800"/>
            <a:ext cx="8229600" cy="5562600"/>
          </a:xfrm>
        </p:spPr>
        <p:txBody>
          <a:bodyPr>
            <a:normAutofit/>
          </a:bodyPr>
          <a:lstStyle/>
          <a:p>
            <a:pPr>
              <a:buNone/>
            </a:pPr>
            <a:r>
              <a:rPr lang="hi-IN" sz="1800" dirty="0" smtClean="0"/>
              <a:t>(क) 	प्रत्येक ग्राम सभा को वन्य जीव, वन और जैव विविधता के संरक्षण 	के </a:t>
            </a:r>
            <a:r>
              <a:rPr lang="en-US" sz="1800" dirty="0" smtClean="0"/>
              <a:t>	</a:t>
            </a:r>
            <a:r>
              <a:rPr lang="hi-IN" sz="1800" dirty="0" smtClean="0"/>
              <a:t>सम्बन्ध में उनके कर्तव्यों और वन अधिकार पत्र धारकों के कर्तव्यों </a:t>
            </a:r>
            <a:r>
              <a:rPr lang="en-US" sz="1800" dirty="0" smtClean="0"/>
              <a:t>	</a:t>
            </a:r>
            <a:r>
              <a:rPr lang="hi-IN" sz="1800" dirty="0" smtClean="0"/>
              <a:t>के बारे </a:t>
            </a:r>
            <a:r>
              <a:rPr lang="en-US" sz="1800" dirty="0" smtClean="0"/>
              <a:t>	</a:t>
            </a:r>
            <a:r>
              <a:rPr lang="hi-IN" sz="1800" dirty="0" smtClean="0"/>
              <a:t>में जानकारी उपलब्ध करायेगी।</a:t>
            </a:r>
          </a:p>
          <a:p>
            <a:pPr>
              <a:buNone/>
            </a:pPr>
            <a:r>
              <a:rPr lang="hi-IN" sz="1800" dirty="0" smtClean="0"/>
              <a:t>(ख) 	ग्राम सभा और वन अधिकार समिति को वन और राजस्व मानचित्र 	और </a:t>
            </a:r>
            <a:r>
              <a:rPr lang="en-US" sz="1800" dirty="0" smtClean="0"/>
              <a:t>	</a:t>
            </a:r>
            <a:r>
              <a:rPr lang="hi-IN" sz="1800" dirty="0" smtClean="0"/>
              <a:t>मतदाता सूची उपलब्ध करायेगी।</a:t>
            </a:r>
          </a:p>
          <a:p>
            <a:pPr>
              <a:buNone/>
            </a:pPr>
            <a:r>
              <a:rPr lang="hi-IN" sz="1800" dirty="0" smtClean="0"/>
              <a:t>(ग) 	ग्राम सभाओं द्वारा उपलब्ध कराये गये मानचित्रों और ब्यौरों को समेकित </a:t>
            </a:r>
            <a:r>
              <a:rPr lang="en-US" sz="1800" dirty="0" smtClean="0"/>
              <a:t>	</a:t>
            </a:r>
            <a:r>
              <a:rPr lang="hi-IN" sz="1800" dirty="0" smtClean="0"/>
              <a:t>करेगी।</a:t>
            </a:r>
          </a:p>
          <a:p>
            <a:pPr>
              <a:buNone/>
            </a:pPr>
            <a:r>
              <a:rPr lang="hi-IN" sz="1800" dirty="0" smtClean="0"/>
              <a:t>(घ) 	दावों की सच्चाई को सुनिश्चित करने के लिए ग्राम सभाओं  के संकल्पों और </a:t>
            </a:r>
            <a:r>
              <a:rPr lang="en-US" sz="1800" dirty="0" smtClean="0"/>
              <a:t>	</a:t>
            </a:r>
            <a:r>
              <a:rPr lang="hi-IN" sz="1800" dirty="0" smtClean="0"/>
              <a:t>मानचित्रों की परीक्षा करेगी।</a:t>
            </a:r>
          </a:p>
          <a:p>
            <a:pPr>
              <a:buNone/>
            </a:pPr>
            <a:r>
              <a:rPr lang="hi-IN" sz="1800" dirty="0" smtClean="0"/>
              <a:t>(ड) 	किन्हीं वन अधिकारों की प्रकृति और सीमा के सम्बन्ध में, ग्राम सभाओं के </a:t>
            </a:r>
            <a:r>
              <a:rPr lang="en-US" sz="1800" dirty="0" smtClean="0"/>
              <a:t>	</a:t>
            </a:r>
            <a:r>
              <a:rPr lang="hi-IN" sz="1800" dirty="0" smtClean="0"/>
              <a:t>बीच विवादों की सुनवाई करेगी और उनका न्याय निर्णयन करेगी।</a:t>
            </a:r>
          </a:p>
          <a:p>
            <a:pPr>
              <a:buNone/>
            </a:pPr>
            <a:r>
              <a:rPr lang="hi-IN" sz="1800" dirty="0" smtClean="0"/>
              <a:t>(च) 	ग्राम सभाओं  के संकल्पों से व्यथित व्यक्तियों की अपीलों की सुनवाई </a:t>
            </a:r>
            <a:r>
              <a:rPr lang="en-US" sz="1800" dirty="0" smtClean="0"/>
              <a:t>	</a:t>
            </a:r>
            <a:r>
              <a:rPr lang="hi-IN" sz="1800" dirty="0" smtClean="0"/>
              <a:t>करेगी।</a:t>
            </a:r>
          </a:p>
          <a:p>
            <a:pPr>
              <a:buNone/>
            </a:pPr>
            <a:r>
              <a:rPr lang="hi-IN" sz="1800" dirty="0" smtClean="0"/>
              <a:t>(छ) 	प्रस्तावित वन अधिकारों के प्रारूप अभिलेख के साथ दावों को उपखण्ड </a:t>
            </a:r>
            <a:r>
              <a:rPr lang="en-US" sz="1800" dirty="0" smtClean="0"/>
              <a:t>	</a:t>
            </a:r>
            <a:r>
              <a:rPr lang="hi-IN" sz="1800" dirty="0" smtClean="0"/>
              <a:t>अधिकारी के माध्यम से जिला स्तर की समिति को अंतिम विनिश्चय के </a:t>
            </a:r>
            <a:r>
              <a:rPr lang="en-US" sz="1800" dirty="0" smtClean="0"/>
              <a:t>	</a:t>
            </a:r>
            <a:r>
              <a:rPr lang="hi-IN" sz="1800" dirty="0" smtClean="0"/>
              <a:t>लिए अग्रेषित करेगी। </a:t>
            </a:r>
          </a:p>
          <a:p>
            <a:endParaRPr lang="en-IN"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hi-IN" sz="2800" b="1" dirty="0" smtClean="0"/>
              <a:t>नियम - 6 उप खण्ड स्तर की समिति के कृत्य</a:t>
            </a:r>
            <a:endParaRPr lang="en-IN" sz="2800" b="1" dirty="0"/>
          </a:p>
        </p:txBody>
      </p:sp>
      <p:sp>
        <p:nvSpPr>
          <p:cNvPr id="3" name="Content Placeholder 2"/>
          <p:cNvSpPr>
            <a:spLocks noGrp="1"/>
          </p:cNvSpPr>
          <p:nvPr>
            <p:ph idx="1"/>
          </p:nvPr>
        </p:nvSpPr>
        <p:spPr>
          <a:xfrm>
            <a:off x="457200" y="1524000"/>
            <a:ext cx="8229600" cy="4800600"/>
          </a:xfrm>
        </p:spPr>
        <p:txBody>
          <a:bodyPr>
            <a:noAutofit/>
          </a:bodyPr>
          <a:lstStyle/>
          <a:p>
            <a:pPr>
              <a:buNone/>
            </a:pPr>
            <a:r>
              <a:rPr lang="hi-IN" sz="1800" dirty="0" smtClean="0"/>
              <a:t>(ज) </a:t>
            </a:r>
            <a:r>
              <a:rPr lang="hi-IN" sz="2400" dirty="0" smtClean="0"/>
              <a:t>	</a:t>
            </a:r>
            <a:r>
              <a:rPr lang="hi-IN" sz="1800" dirty="0" smtClean="0"/>
              <a:t>वन निवासियों में अधिनियम के अधीन और नियमों के उद्देश्यों और </a:t>
            </a:r>
            <a:r>
              <a:rPr lang="en-US" sz="1800" dirty="0" smtClean="0"/>
              <a:t>	</a:t>
            </a:r>
            <a:r>
              <a:rPr lang="hi-IN" sz="1800" dirty="0" smtClean="0"/>
              <a:t>प्रक्रियाओं के बारे में जागरूकता पैदा करेगी।</a:t>
            </a:r>
          </a:p>
          <a:p>
            <a:pPr>
              <a:buNone/>
            </a:pPr>
            <a:endParaRPr lang="hi-IN" sz="1800" dirty="0" smtClean="0"/>
          </a:p>
          <a:p>
            <a:pPr>
              <a:buNone/>
            </a:pPr>
            <a:r>
              <a:rPr lang="hi-IN" sz="1800" dirty="0" smtClean="0"/>
              <a:t>(झ) 	दावेदारों को दावों के नियमों के उपाबंध -1 (प्रारूप क, ख एवं ग) में उपलब्ध </a:t>
            </a:r>
            <a:r>
              <a:rPr lang="en-US" sz="1800" dirty="0" smtClean="0"/>
              <a:t>	</a:t>
            </a:r>
            <a:r>
              <a:rPr lang="hi-IN" sz="1800" dirty="0" smtClean="0"/>
              <a:t>प्रोफार्मा आसानी से एवं निःशुल्क उपलब्ध कराना सुनिश्चित करेगी। </a:t>
            </a:r>
          </a:p>
          <a:p>
            <a:pPr>
              <a:buNone/>
            </a:pPr>
            <a:endParaRPr lang="hi-IN" sz="1800" dirty="0" smtClean="0"/>
          </a:p>
          <a:p>
            <a:pPr>
              <a:buNone/>
            </a:pPr>
            <a:r>
              <a:rPr lang="hi-IN" sz="1800" dirty="0" smtClean="0"/>
              <a:t>(त) 	यह भी सुनिश्चित करेंगी की ग्राम सभा की बैठकें आवश्यक गणपूर्ति </a:t>
            </a:r>
            <a:r>
              <a:rPr lang="en-US" sz="1800" dirty="0" smtClean="0"/>
              <a:t>	</a:t>
            </a:r>
            <a:r>
              <a:rPr lang="hi-IN" sz="1800" dirty="0" smtClean="0"/>
              <a:t>के साथ </a:t>
            </a:r>
            <a:r>
              <a:rPr lang="en-US" sz="1800" dirty="0" smtClean="0"/>
              <a:t>	</a:t>
            </a:r>
            <a:r>
              <a:rPr lang="hi-IN" sz="1800" dirty="0" smtClean="0"/>
              <a:t>मुक्त, खुली और निष्पक्ष रीति से की जावें। </a:t>
            </a:r>
          </a:p>
          <a:p>
            <a:pPr>
              <a:buNone/>
            </a:pPr>
            <a:endParaRPr lang="en-IN"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hi-IN" sz="2400" dirty="0" smtClean="0"/>
              <a:t>	</a:t>
            </a:r>
            <a:r>
              <a:rPr lang="hi-IN" b="1" dirty="0" smtClean="0"/>
              <a:t>नियम - 7 जिला स्तरीय समिति -</a:t>
            </a:r>
            <a:endParaRPr lang="hi-IN" sz="2400" b="1" dirty="0" smtClean="0"/>
          </a:p>
          <a:p>
            <a:pPr>
              <a:buNone/>
            </a:pPr>
            <a:endParaRPr lang="hi-IN" sz="2400" b="1" dirty="0" smtClean="0"/>
          </a:p>
          <a:p>
            <a:pPr>
              <a:buNone/>
            </a:pPr>
            <a:r>
              <a:rPr lang="hi-IN" sz="1800" dirty="0" smtClean="0"/>
              <a:t>राज्य सरकार द्वारा जिला स्तरीय समिति का गठन किया जायेगा जिसमें -</a:t>
            </a:r>
          </a:p>
          <a:p>
            <a:pPr>
              <a:buNone/>
            </a:pPr>
            <a:endParaRPr lang="hi-IN" sz="1800" dirty="0" smtClean="0"/>
          </a:p>
          <a:p>
            <a:pPr>
              <a:buNone/>
            </a:pPr>
            <a:r>
              <a:rPr lang="hi-IN" sz="1800" dirty="0" smtClean="0"/>
              <a:t>(क.) जिला कलक्टर अध्यक्ष </a:t>
            </a:r>
            <a:endParaRPr lang="en-US" sz="1800" dirty="0" smtClean="0"/>
          </a:p>
          <a:p>
            <a:pPr>
              <a:buNone/>
            </a:pPr>
            <a:endParaRPr lang="hi-IN" sz="1800" dirty="0" smtClean="0"/>
          </a:p>
          <a:p>
            <a:pPr>
              <a:buNone/>
            </a:pPr>
            <a:r>
              <a:rPr lang="hi-IN" sz="1800" dirty="0" smtClean="0"/>
              <a:t>(ख.) मण्डल वन अधिकारी या उपवन संरक्षक सदस्य </a:t>
            </a:r>
            <a:endParaRPr lang="en-US" sz="1800" dirty="0" smtClean="0"/>
          </a:p>
          <a:p>
            <a:pPr>
              <a:buNone/>
            </a:pPr>
            <a:endParaRPr lang="hi-IN" sz="1800" dirty="0" smtClean="0"/>
          </a:p>
          <a:p>
            <a:pPr>
              <a:buNone/>
            </a:pPr>
            <a:r>
              <a:rPr lang="hi-IN" sz="1800" dirty="0" smtClean="0"/>
              <a:t>(ग.) जिला परिषद के 3 सदस्य जिनका मनोनयन जिला परिषद द्वारा किया जायेगा जिसमें कम से कम दो सदस्य अनुसूचित जनजातियों के होगें। </a:t>
            </a:r>
            <a:endParaRPr lang="en-US" sz="1800" dirty="0" smtClean="0"/>
          </a:p>
          <a:p>
            <a:pPr>
              <a:buNone/>
            </a:pPr>
            <a:endParaRPr lang="hi-IN" sz="1800" dirty="0" smtClean="0"/>
          </a:p>
          <a:p>
            <a:pPr>
              <a:buNone/>
            </a:pPr>
            <a:r>
              <a:rPr lang="hi-IN" sz="1800" dirty="0" smtClean="0"/>
              <a:t>(घ.) जनजाति विभाग का परियोजना/ उप परियोजना अधिकारी अथवा अतिरिक्त मुख्य कार्यकारी अधिकारी पदेन परियोजना अधिकारी -माडा, जिला परिषद।</a:t>
            </a:r>
          </a:p>
          <a:p>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i-IN" sz="2800" dirty="0" smtClean="0"/>
              <a:t/>
            </a:r>
            <a:br>
              <a:rPr lang="hi-IN" sz="2800" dirty="0" smtClean="0"/>
            </a:br>
            <a:r>
              <a:rPr lang="hi-IN" sz="2800" dirty="0" smtClean="0"/>
              <a:t>अनुसूचित जनजाति और अन्य परम्परागत वन निवासी (वन अधिकारों की मान्यता) अधिनियम 2006 एवं नियम 2008 तथा संशोधित नियम सितम्बर 2012</a:t>
            </a:r>
            <a:endParaRPr lang="en-US" sz="2800" dirty="0"/>
          </a:p>
        </p:txBody>
      </p:sp>
      <p:sp>
        <p:nvSpPr>
          <p:cNvPr id="3" name="Content Placeholder 2"/>
          <p:cNvSpPr>
            <a:spLocks noGrp="1"/>
          </p:cNvSpPr>
          <p:nvPr>
            <p:ph idx="1"/>
          </p:nvPr>
        </p:nvSpPr>
        <p:spPr/>
        <p:txBody>
          <a:bodyPr>
            <a:normAutofit/>
          </a:bodyPr>
          <a:lstStyle/>
          <a:p>
            <a:endParaRPr lang="hi-IN" sz="2800" dirty="0" smtClean="0"/>
          </a:p>
          <a:p>
            <a:r>
              <a:rPr lang="hi-IN" sz="2800" dirty="0" smtClean="0"/>
              <a:t>अधिनियम का उद्देश्‍य- वन में निवास करने वाली अनुसूचित जनजातियों और अन्य परम्परागत वन निवासी जो ऐसे वनों में पीढियों से निवास कर रहे है, किन्तु उनके अधिकारों को अभिलिखित नही किया जा सका है, के वन अधिकारों एवं वन भूमि मे अधिभोग को मान्यता देने और निहित करने के उद्देश्‍य से अधिनियम लाया गया है। </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Autofit/>
          </a:bodyPr>
          <a:lstStyle/>
          <a:p>
            <a:pPr>
              <a:buNone/>
            </a:pPr>
            <a:r>
              <a:rPr lang="hi-IN" sz="1800" b="1" dirty="0" smtClean="0"/>
              <a:t>नियम - 8 जिला स्तरीय समिति के कृत्य -</a:t>
            </a:r>
          </a:p>
          <a:p>
            <a:pPr>
              <a:buNone/>
            </a:pPr>
            <a:endParaRPr lang="hi-IN" sz="1800" b="1" dirty="0" smtClean="0">
              <a:solidFill>
                <a:srgbClr val="002060"/>
              </a:solidFill>
            </a:endParaRPr>
          </a:p>
          <a:p>
            <a:pPr>
              <a:buNone/>
            </a:pPr>
            <a:r>
              <a:rPr lang="hi-IN" sz="1800" dirty="0" smtClean="0"/>
              <a:t>(क) </a:t>
            </a:r>
            <a:r>
              <a:rPr lang="en-US" sz="1800" dirty="0" smtClean="0"/>
              <a:t>	</a:t>
            </a:r>
            <a:r>
              <a:rPr lang="hi-IN" sz="1800" dirty="0" smtClean="0"/>
              <a:t>यह सुनिश्चित करेगी की ग्राम सभा और वन अधिकार समिति को वन और </a:t>
            </a:r>
            <a:r>
              <a:rPr lang="en-US" sz="1800" dirty="0" smtClean="0"/>
              <a:t>	</a:t>
            </a:r>
            <a:r>
              <a:rPr lang="hi-IN" sz="1800" dirty="0" smtClean="0"/>
              <a:t>राजस्व मानचित्र और मतदाता सूची उपलब्ध करा दी गई है। </a:t>
            </a:r>
          </a:p>
          <a:p>
            <a:pPr>
              <a:buNone/>
            </a:pPr>
            <a:r>
              <a:rPr lang="hi-IN" sz="1800" dirty="0" smtClean="0"/>
              <a:t>(ख) </a:t>
            </a:r>
            <a:r>
              <a:rPr lang="en-US" sz="1800" dirty="0" smtClean="0"/>
              <a:t>	</a:t>
            </a:r>
            <a:r>
              <a:rPr lang="hi-IN" sz="1800" dirty="0" smtClean="0"/>
              <a:t>सभी दावों विशेषकर आदिम जनजाति समूहों, पशु चारकों और यायावर </a:t>
            </a:r>
            <a:r>
              <a:rPr lang="en-US" sz="1800" dirty="0" smtClean="0"/>
              <a:t>	</a:t>
            </a:r>
            <a:r>
              <a:rPr lang="hi-IN" sz="1800" dirty="0" smtClean="0"/>
              <a:t>जनजातियों के सभी दावों को शामिल कर लिया गया है एवं उनका उचित </a:t>
            </a:r>
            <a:r>
              <a:rPr lang="en-US" sz="1800" dirty="0" smtClean="0"/>
              <a:t>	</a:t>
            </a:r>
            <a:r>
              <a:rPr lang="hi-IN" sz="1800" dirty="0" smtClean="0"/>
              <a:t>समाधान कर दिया गया है। </a:t>
            </a:r>
          </a:p>
          <a:p>
            <a:pPr>
              <a:buNone/>
            </a:pPr>
            <a:r>
              <a:rPr lang="hi-IN" sz="1800" dirty="0" smtClean="0"/>
              <a:t>(ग) </a:t>
            </a:r>
            <a:r>
              <a:rPr lang="en-US" sz="1800" dirty="0" smtClean="0"/>
              <a:t>	</a:t>
            </a:r>
            <a:r>
              <a:rPr lang="hi-IN" sz="1800" dirty="0" smtClean="0"/>
              <a:t>उपखण्ड स्तर की समिति द्वारा तैयार किये गये वन अधिकारों के दावों एवं </a:t>
            </a:r>
            <a:r>
              <a:rPr lang="en-US" sz="1800" dirty="0" smtClean="0"/>
              <a:t>	</a:t>
            </a:r>
            <a:r>
              <a:rPr lang="hi-IN" sz="1800" dirty="0" smtClean="0"/>
              <a:t>अभिलेख पर विचार करेगी और अंतिम रूप से उनका अनुमोदन करेगी। </a:t>
            </a:r>
          </a:p>
          <a:p>
            <a:pPr>
              <a:buNone/>
            </a:pPr>
            <a:r>
              <a:rPr lang="hi-IN" sz="1800" dirty="0" smtClean="0"/>
              <a:t>(घ) </a:t>
            </a:r>
            <a:r>
              <a:rPr lang="en-US" sz="1800" dirty="0" smtClean="0"/>
              <a:t>	</a:t>
            </a:r>
            <a:r>
              <a:rPr lang="hi-IN" sz="1800" dirty="0" smtClean="0"/>
              <a:t>उपखण्ड स्तर की समिति के आदेशों से व्यथित व्यक्तियों से प्राप्त अपिलों </a:t>
            </a:r>
            <a:r>
              <a:rPr lang="en-US" sz="1800" dirty="0" smtClean="0"/>
              <a:t>	</a:t>
            </a:r>
            <a:r>
              <a:rPr lang="hi-IN" sz="1800" dirty="0" smtClean="0"/>
              <a:t>की सुनवाई करेगी। </a:t>
            </a:r>
          </a:p>
          <a:p>
            <a:pPr>
              <a:buNone/>
            </a:pPr>
            <a:r>
              <a:rPr lang="hi-IN" sz="1800" dirty="0" smtClean="0"/>
              <a:t>(ड) </a:t>
            </a:r>
            <a:r>
              <a:rPr lang="en-US" sz="1800" dirty="0" smtClean="0"/>
              <a:t>	</a:t>
            </a:r>
            <a:r>
              <a:rPr lang="hi-IN" sz="1800" dirty="0" smtClean="0"/>
              <a:t>अतः जिला दावों के सम्बन्ध में अन्य जिलो से समन्वय करेगी। </a:t>
            </a:r>
          </a:p>
          <a:p>
            <a:pPr>
              <a:buNone/>
            </a:pPr>
            <a:r>
              <a:rPr lang="hi-IN" sz="1800" dirty="0" smtClean="0"/>
              <a:t>(च) </a:t>
            </a:r>
            <a:r>
              <a:rPr lang="en-US" sz="1800" dirty="0" smtClean="0"/>
              <a:t>	</a:t>
            </a:r>
            <a:r>
              <a:rPr lang="hi-IN" sz="1800" dirty="0" smtClean="0"/>
              <a:t>जैसे ही अभिलेख को अंतिम रूप दे दिया जाये, वन अधिकारों के अभिलेख </a:t>
            </a:r>
            <a:r>
              <a:rPr lang="en-US" sz="1800" dirty="0" smtClean="0"/>
              <a:t>	</a:t>
            </a:r>
            <a:r>
              <a:rPr lang="hi-IN" sz="1800" dirty="0" smtClean="0"/>
              <a:t>का प्रकाशन सुनिश्चित करेगी। </a:t>
            </a:r>
          </a:p>
          <a:p>
            <a:pPr>
              <a:buNone/>
            </a:pPr>
            <a:r>
              <a:rPr lang="hi-IN" sz="1800" dirty="0" smtClean="0"/>
              <a:t>(छ) </a:t>
            </a:r>
            <a:r>
              <a:rPr lang="en-US" sz="1800" dirty="0" smtClean="0"/>
              <a:t>	</a:t>
            </a:r>
            <a:r>
              <a:rPr lang="hi-IN" sz="1800" dirty="0" smtClean="0"/>
              <a:t>इस अधिनियम के तहत जारी वन अधिकारों और हक के अभिलेख कि </a:t>
            </a:r>
            <a:r>
              <a:rPr lang="en-US" sz="1800" dirty="0" smtClean="0"/>
              <a:t>	</a:t>
            </a:r>
            <a:r>
              <a:rPr lang="hi-IN" sz="1800" dirty="0" smtClean="0"/>
              <a:t>प्रमाणित प्रति सम्बंधित दावेदार एवं सम्बंधित ग्राम सभाओं को देना भी </a:t>
            </a:r>
            <a:r>
              <a:rPr lang="en-US" sz="1800" dirty="0" smtClean="0"/>
              <a:t>	</a:t>
            </a:r>
            <a:r>
              <a:rPr lang="hi-IN" sz="1800" dirty="0" smtClean="0"/>
              <a:t>सुनिश्चित करेगी। </a:t>
            </a:r>
          </a:p>
          <a:p>
            <a:pPr>
              <a:buNone/>
            </a:pPr>
            <a:r>
              <a:rPr lang="hi-IN" sz="1800" dirty="0" smtClean="0"/>
              <a:t>(झ) </a:t>
            </a:r>
            <a:r>
              <a:rPr lang="en-US" sz="1800" dirty="0" smtClean="0"/>
              <a:t>	</a:t>
            </a:r>
            <a:r>
              <a:rPr lang="hi-IN" sz="1800" dirty="0" smtClean="0"/>
              <a:t>इस अधिनियम में जारी सामुदायिक वन अधिकारों और हक के अभिलेख की </a:t>
            </a:r>
            <a:r>
              <a:rPr lang="en-US" sz="1800" dirty="0" smtClean="0"/>
              <a:t>	</a:t>
            </a:r>
            <a:r>
              <a:rPr lang="hi-IN" sz="1800" dirty="0" smtClean="0"/>
              <a:t>एक प्रमाणित प्रति सम्बन्धित ग्राम सभा या समुदाय को देगी।</a:t>
            </a:r>
            <a:endParaRPr lang="en-IN"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a:buNone/>
            </a:pPr>
            <a:r>
              <a:rPr lang="hi-IN" sz="2000" dirty="0" smtClean="0"/>
              <a:t>	</a:t>
            </a:r>
            <a:r>
              <a:rPr lang="hi-IN" sz="2000" b="1" dirty="0" smtClean="0"/>
              <a:t>नियम - 11 ग्राम सभा द्वारा दावें फाईल करने, उनका अवधारण एवं सत्यापन की प्रक्रिया –</a:t>
            </a:r>
          </a:p>
          <a:p>
            <a:pPr>
              <a:buNone/>
            </a:pPr>
            <a:r>
              <a:rPr lang="hi-IN" sz="2000" dirty="0" smtClean="0"/>
              <a:t>1</a:t>
            </a:r>
            <a:r>
              <a:rPr lang="hi-IN" sz="1800" dirty="0" smtClean="0"/>
              <a:t>. ग्राम सभा दावों के लिए मांग करेगी तथा निर्धारित प्रारूप में दावे स्वीकार करने के लिए वन अधिकार समिति को अधिकृत करेगी, जो ऐसी मांग की 3 माह की अवधि में नियम 13 में उल्लेखित कम से कम दो साक्ष्यों के साथ प्रस्तुत किये जायेगें। </a:t>
            </a:r>
          </a:p>
          <a:p>
            <a:pPr>
              <a:buNone/>
            </a:pPr>
            <a:r>
              <a:rPr lang="hi-IN" sz="1800" dirty="0" smtClean="0"/>
              <a:t>	परन्तु ग्राम सभा यदि आवश्यक समझे तो 3 माह की इस अवधि को कारण उल्लेखबद्व कर विस्तारित कर सकेगी। </a:t>
            </a:r>
            <a:endParaRPr lang="en-US" sz="1800" dirty="0" smtClean="0"/>
          </a:p>
          <a:p>
            <a:pPr>
              <a:buNone/>
            </a:pPr>
            <a:r>
              <a:rPr lang="hi-IN" sz="1800" dirty="0" smtClean="0"/>
              <a:t> </a:t>
            </a:r>
          </a:p>
          <a:p>
            <a:pPr>
              <a:buNone/>
            </a:pPr>
            <a:r>
              <a:rPr lang="hi-IN" sz="1800" dirty="0" smtClean="0"/>
              <a:t>2. वन अधिकार समिति ग्राम सभा को निम्न कृत्यों में सहायता भी करेगी </a:t>
            </a:r>
          </a:p>
          <a:p>
            <a:pPr>
              <a:buNone/>
            </a:pPr>
            <a:r>
              <a:rPr lang="hi-IN" sz="1800" dirty="0" smtClean="0"/>
              <a:t>	अ. </a:t>
            </a:r>
            <a:r>
              <a:rPr lang="en-US" sz="1800" dirty="0" smtClean="0"/>
              <a:t>	</a:t>
            </a:r>
            <a:r>
              <a:rPr lang="hi-IN" sz="1800" dirty="0" smtClean="0"/>
              <a:t>निर्धारित प्रारूप में दावें एवं ऐसे दावों के सम्बन्ध में साक्ष्य प्राप्त करना, </a:t>
            </a:r>
            <a:r>
              <a:rPr lang="en-US" sz="1800" dirty="0" smtClean="0"/>
              <a:t>	</a:t>
            </a:r>
            <a:r>
              <a:rPr lang="hi-IN" sz="1800" dirty="0" smtClean="0"/>
              <a:t>उनकी अभिस्वीकृति देना और उन्हें रखना। </a:t>
            </a:r>
          </a:p>
          <a:p>
            <a:pPr>
              <a:buNone/>
            </a:pPr>
            <a:r>
              <a:rPr lang="hi-IN" sz="1800" dirty="0" smtClean="0"/>
              <a:t>	ब. </a:t>
            </a:r>
            <a:r>
              <a:rPr lang="en-US" sz="1800" dirty="0" smtClean="0"/>
              <a:t>	</a:t>
            </a:r>
            <a:r>
              <a:rPr lang="hi-IN" sz="1800" dirty="0" smtClean="0"/>
              <a:t>दावों एवं साक्ष्यों का मानचित्र सहित अभिलेख तैयार करना। </a:t>
            </a:r>
          </a:p>
          <a:p>
            <a:pPr>
              <a:buNone/>
            </a:pPr>
            <a:r>
              <a:rPr lang="hi-IN" sz="1800" dirty="0" smtClean="0"/>
              <a:t>	स. </a:t>
            </a:r>
            <a:r>
              <a:rPr lang="en-US" sz="1800" dirty="0" smtClean="0"/>
              <a:t>	</a:t>
            </a:r>
            <a:r>
              <a:rPr lang="hi-IN" sz="1800" dirty="0" smtClean="0"/>
              <a:t>वन अधिकार के सम्बन्ध में दावेदारो की सूची तैयार करना।</a:t>
            </a:r>
          </a:p>
          <a:p>
            <a:pPr>
              <a:buNone/>
            </a:pPr>
            <a:r>
              <a:rPr lang="hi-IN" sz="1800" dirty="0" smtClean="0"/>
              <a:t>	द. </a:t>
            </a:r>
            <a:r>
              <a:rPr lang="en-US" sz="1800" dirty="0" smtClean="0"/>
              <a:t>	</a:t>
            </a:r>
            <a:r>
              <a:rPr lang="hi-IN" sz="1800" dirty="0" smtClean="0"/>
              <a:t>प्रस्तुत दावों का सत्यापन करना। </a:t>
            </a:r>
          </a:p>
          <a:p>
            <a:pPr>
              <a:buNone/>
            </a:pPr>
            <a:r>
              <a:rPr lang="hi-IN" sz="1800" dirty="0" smtClean="0"/>
              <a:t>	य.</a:t>
            </a:r>
            <a:r>
              <a:rPr lang="en-US" sz="1800" dirty="0" smtClean="0"/>
              <a:t>	</a:t>
            </a:r>
            <a:r>
              <a:rPr lang="hi-IN" sz="1800" dirty="0" smtClean="0"/>
              <a:t>दावे के स्वरूप एवं विस्तार के सम्बन्ध में निष्कर्षों को ग्राम सभा के समक्ष </a:t>
            </a:r>
            <a:r>
              <a:rPr lang="en-US" sz="1800" dirty="0" smtClean="0"/>
              <a:t>	</a:t>
            </a:r>
            <a:r>
              <a:rPr lang="hi-IN" sz="1800" dirty="0" smtClean="0"/>
              <a:t>प्रस्तुत करना।</a:t>
            </a:r>
            <a:endParaRPr lang="en-IN"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hi-IN" sz="2400" b="1" dirty="0" smtClean="0"/>
              <a:t>नियम - 11 ग्राम सभा द्वारा दावें फाईल करने, उनका अवधारण एवं सत्यापन की प्रक्रिया -</a:t>
            </a:r>
            <a:endParaRPr lang="en-IN" sz="2400" b="1" dirty="0"/>
          </a:p>
        </p:txBody>
      </p:sp>
      <p:sp>
        <p:nvSpPr>
          <p:cNvPr id="3" name="Content Placeholder 2"/>
          <p:cNvSpPr>
            <a:spLocks noGrp="1"/>
          </p:cNvSpPr>
          <p:nvPr>
            <p:ph idx="1"/>
          </p:nvPr>
        </p:nvSpPr>
        <p:spPr>
          <a:xfrm>
            <a:off x="457200" y="1524000"/>
            <a:ext cx="8229600" cy="5029200"/>
          </a:xfrm>
        </p:spPr>
        <p:txBody>
          <a:bodyPr/>
          <a:lstStyle/>
          <a:p>
            <a:pPr>
              <a:buNone/>
            </a:pPr>
            <a:r>
              <a:rPr lang="hi-IN" sz="1800" dirty="0" smtClean="0"/>
              <a:t>3. वन अधिकार समिति - इस अधिनियम के अन्तर्गत प्रारूप ‘‘ख‘‘ में सामुदायिक वन अधिकारों के लिए ग्राम सभा की और से दावे भी तैयार करेगी।</a:t>
            </a:r>
            <a:endParaRPr lang="en-US" sz="1800" dirty="0" smtClean="0"/>
          </a:p>
          <a:p>
            <a:pPr>
              <a:buNone/>
            </a:pPr>
            <a:r>
              <a:rPr lang="hi-IN" sz="1800" dirty="0" smtClean="0"/>
              <a:t> </a:t>
            </a:r>
          </a:p>
          <a:p>
            <a:pPr>
              <a:buNone/>
            </a:pPr>
            <a:r>
              <a:rPr lang="hi-IN" sz="1800" dirty="0" smtClean="0"/>
              <a:t>4. ग्राम सभा के द्वारा वन अधिकार समिति के निष्कर्षो पर विचार करने के लिए बैठक आयोजित करेगी एवं समुचित संकल्प पारित करेगी तथा उसके प्रति उपखण्ड स्तरीय समिति को भेजेगी। </a:t>
            </a:r>
            <a:endParaRPr lang="en-US" sz="1800" dirty="0" smtClean="0"/>
          </a:p>
          <a:p>
            <a:pPr>
              <a:buNone/>
            </a:pPr>
            <a:endParaRPr lang="hi-IN" sz="1800" dirty="0" smtClean="0"/>
          </a:p>
          <a:p>
            <a:pPr>
              <a:buNone/>
            </a:pPr>
            <a:r>
              <a:rPr lang="hi-IN" sz="1800" dirty="0" smtClean="0"/>
              <a:t>5. ग्राम पंचायत का सचिव अपने कर्तव्यों के निर्वहन में ग्राम सभाओं के सचिव के रूप में भी कार्य करेगा। </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hi-IN" sz="2400" b="1" dirty="0" smtClean="0"/>
              <a:t>नियम - 12 वन अधिकार समिति द्वारा दावों के सत्यापन की प्रक्रिया -</a:t>
            </a:r>
          </a:p>
          <a:p>
            <a:pPr>
              <a:buNone/>
            </a:pPr>
            <a:endParaRPr lang="hi-IN" sz="1800" b="1" dirty="0" smtClean="0"/>
          </a:p>
          <a:p>
            <a:pPr>
              <a:buNone/>
            </a:pPr>
            <a:r>
              <a:rPr lang="hi-IN" sz="1800" dirty="0" smtClean="0"/>
              <a:t>1. वन अधिकार समिति सम्बंधित दावेदार और वन विभाग को सूचना देने के पश्चात </a:t>
            </a:r>
          </a:p>
          <a:p>
            <a:pPr>
              <a:buNone/>
            </a:pPr>
            <a:r>
              <a:rPr lang="hi-IN" sz="1800" dirty="0" smtClean="0"/>
              <a:t>	(क) स्थल का दौरा करेगी एवं दावे के स्वरूप और विस्तार तथा साक्ष्य का व्यक्तिगत रूप से सत्यापन करेगी। </a:t>
            </a:r>
          </a:p>
          <a:p>
            <a:pPr>
              <a:buNone/>
            </a:pPr>
            <a:r>
              <a:rPr lang="hi-IN" sz="1800" dirty="0" smtClean="0"/>
              <a:t>	(ख) दावेदार और साक्ष्यों से कोई अतिरिक्त साक्ष्य या अभिलेख प्राप्त करेगी। </a:t>
            </a:r>
          </a:p>
          <a:p>
            <a:pPr>
              <a:buNone/>
            </a:pPr>
            <a:r>
              <a:rPr lang="hi-IN" sz="1800" dirty="0" smtClean="0"/>
              <a:t>	(ग) यह सुनिश्चित करेगी कि चरागाही </a:t>
            </a:r>
            <a:r>
              <a:rPr lang="en-US" sz="1800" dirty="0" smtClean="0"/>
              <a:t>(Pastoral) </a:t>
            </a:r>
            <a:r>
              <a:rPr lang="hi-IN" sz="1800" dirty="0" smtClean="0"/>
              <a:t>और यायावरी </a:t>
            </a:r>
            <a:r>
              <a:rPr lang="en-US" sz="1800" dirty="0" smtClean="0"/>
              <a:t>(Nomadic) </a:t>
            </a:r>
            <a:r>
              <a:rPr lang="hi-IN" sz="1800" dirty="0" smtClean="0"/>
              <a:t>जनजातियों के दावे प्राप्त हो गये है तथा इनके सत्यापन के समय ऐसे व्यक्ति या समुदाय या उनके प्रतिनिधि उपस्थित हो। </a:t>
            </a:r>
          </a:p>
          <a:p>
            <a:pPr>
              <a:buNone/>
            </a:pPr>
            <a:r>
              <a:rPr lang="hi-IN" sz="1800" dirty="0" smtClean="0"/>
              <a:t>	(घ) मान्यता दिये जाने योग्य सीमा चिन्हों को अंकित करते हुए प्रत्येक दावे के क्षेत्र के लिए मानचित्र तैयार करेगी।</a:t>
            </a:r>
          </a:p>
          <a:p>
            <a:pPr>
              <a:buNone/>
            </a:pPr>
            <a:r>
              <a:rPr lang="hi-IN" sz="1800" dirty="0" smtClean="0"/>
              <a:t>	2. तत्पश्चात वनाधिकार समिति दावे के सम्बन्ध में अपने निष्कर्षो को अभिलिखित करेगी और उन्हें ग्राम सभाओं के समक्ष विचारार्थ प्रस्तुत करेगी। </a:t>
            </a:r>
          </a:p>
          <a:p>
            <a:endParaRPr lang="en-IN"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hi-IN" sz="2400" b="1" dirty="0" smtClean="0"/>
              <a:t>नियम - 12 (क) वन अधिकार समिति द्वारा दावों के सत्यापन की प्रक्रिया -</a:t>
            </a:r>
          </a:p>
          <a:p>
            <a:pPr>
              <a:buNone/>
            </a:pPr>
            <a:endParaRPr lang="hi-IN" sz="2400" b="1" dirty="0" smtClean="0"/>
          </a:p>
          <a:p>
            <a:pPr>
              <a:buAutoNum type="arabicPeriod"/>
            </a:pPr>
            <a:r>
              <a:rPr lang="hi-IN" sz="1800" dirty="0" smtClean="0"/>
              <a:t>वन अधिकार समिति से सूचना की प्राप्ति पर वन और राजस्व विभागों के अधिकारी स्थल पर दावों के सत्यापन और साक्ष्यों के सत्यापन के दौरान उपस्थिति रहेंगें और अपने पदनाम, तारीख और टिप्पणियों के साथ कार्यवाही पर हस्ताक्षर करेंगे। </a:t>
            </a:r>
            <a:endParaRPr lang="en-US" sz="1800" dirty="0" smtClean="0"/>
          </a:p>
          <a:p>
            <a:pPr>
              <a:buNone/>
            </a:pPr>
            <a:endParaRPr lang="hi-IN" sz="1800" dirty="0" smtClean="0"/>
          </a:p>
          <a:p>
            <a:pPr>
              <a:buNone/>
            </a:pPr>
            <a:r>
              <a:rPr lang="hi-IN" sz="1800" dirty="0" smtClean="0"/>
              <a:t>2. यदि इन विभागों द्वारा पश्चात्वर्ती किसी तारीख को ग्राम सभा द्वारा अनुमोदित दावें पर आक्षेप करते है कि क्षेत्र सत्यापन के दौरान उनके प्रतिनिधि अनुपस्थित रहते है तो पुनः सत्यापन के लिए दावें को उस समिति द्वारा जहां आक्षेप किये गये है, ग्राम सभा को भेज दिया जायेगा। यदि उक्त प्रतिनिधि फिर से सत्यापन प्रक्रिया में भाग लेने में असफल रहता है तो ग्राम सभा का निश्चय अंतिम माना जायेगा। </a:t>
            </a:r>
            <a:endParaRPr lang="en-IN"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buNone/>
            </a:pPr>
            <a:r>
              <a:rPr lang="hi-IN" sz="1800" b="1" dirty="0" smtClean="0"/>
              <a:t>13. वनाधिकारों के अवधारण के लिए साक्ष्य:- </a:t>
            </a:r>
            <a:r>
              <a:rPr lang="hi-IN" sz="1800" dirty="0" smtClean="0"/>
              <a:t>वनाधिकारों को मान्यता देने और निहित करने के लिए साक्ष्य में अन्य बातों के साथ निम्नलिखित सम्मिलित होगा:-</a:t>
            </a:r>
          </a:p>
          <a:p>
            <a:pPr>
              <a:buNone/>
            </a:pPr>
            <a:endParaRPr lang="hi-IN" sz="1800" dirty="0" smtClean="0"/>
          </a:p>
          <a:p>
            <a:pPr>
              <a:buNone/>
            </a:pPr>
            <a:r>
              <a:rPr lang="hi-IN" sz="1800" dirty="0" smtClean="0"/>
              <a:t>	(क)	गजेटियर, जनगणना, सर्वेक्षण और बदोस्त रिपोर्ट, मानचित्र, उपग्रहीय चित्र कार्य योजना, प्रबंध योजनाएं, लघु योजनाएं, वन जांच रिपोर्ट अन्य वन अभिलेख, अधिकारों के अभिलेख, पट्टा या लीज, चाहे कोई भी नाम हो, सरकार द्वारा गठित समितियां और आयोगों की रिपोर्टो, सरकारी आदेश, अधिसूचनाएं, परिपत्र, संकल्प जैसे लोक दस्तावेज, सरकारी अभिलेख;</a:t>
            </a:r>
          </a:p>
          <a:p>
            <a:pPr>
              <a:buNone/>
            </a:pPr>
            <a:r>
              <a:rPr lang="hi-IN" sz="1800" dirty="0" smtClean="0"/>
              <a:t>	(ख)	मतदाता पहचान पत्र, राशनकार्ड, पासपोर्ट, गृहकर रसीदे, मूल निवास प्रमाण पत्र जैसे सरकारी प्राधिकृत दस्तावेज,</a:t>
            </a:r>
          </a:p>
          <a:p>
            <a:pPr>
              <a:buNone/>
            </a:pPr>
            <a:r>
              <a:rPr lang="hi-IN" sz="1800" dirty="0" smtClean="0"/>
              <a:t>	(ग)	गृह, झोपडी और भूमि में किए गए स्थाई सुधारों जैसे वास्तविक कार्य, जिसके अंतर्गत समतल करना, बंध, चैकबांध बनना और इसी प्रकार के कार्य है,</a:t>
            </a:r>
          </a:p>
          <a:p>
            <a:pPr>
              <a:buNone/>
            </a:pPr>
            <a:r>
              <a:rPr lang="hi-IN" sz="1800" dirty="0" smtClean="0"/>
              <a:t>	(घ)	अर्द्धन्यायिक और न्यायिक अभिलेख, जिसके अन्तर्गत न्यायालय आदेश और निर्णय भी है;</a:t>
            </a:r>
          </a:p>
          <a:p>
            <a:pPr>
              <a:buNone/>
            </a:pPr>
            <a:r>
              <a:rPr lang="hi-IN" sz="1800" dirty="0" smtClean="0"/>
              <a:t>	(ड)	उन रूढियों और परम्पराओं का अनुसंधान अध्ययन, दस्तावेजीकरण, जो किन्हीं वनाधिकारो के उपभोग को स्पष्ट करते है और जिनमें भारतीय मानव विज्ञान सर्वेक्षण </a:t>
            </a:r>
            <a:r>
              <a:rPr lang="en-US" sz="1800" dirty="0" smtClean="0">
                <a:latin typeface="Times New Roman" pitchFamily="18" charset="0"/>
              </a:rPr>
              <a:t>(Anthropological survey of </a:t>
            </a:r>
            <a:r>
              <a:rPr lang="en-US" sz="1800" dirty="0" err="1" smtClean="0">
                <a:latin typeface="Times New Roman" pitchFamily="18" charset="0"/>
              </a:rPr>
              <a:t>india</a:t>
            </a:r>
            <a:r>
              <a:rPr lang="en-US" sz="1800" dirty="0" smtClean="0">
                <a:latin typeface="Times New Roman" pitchFamily="18" charset="0"/>
              </a:rPr>
              <a:t>)</a:t>
            </a:r>
            <a:r>
              <a:rPr lang="en-US" sz="1800" dirty="0" smtClean="0">
                <a:latin typeface="DevLys 010" pitchFamily="2" charset="0"/>
              </a:rPr>
              <a:t> </a:t>
            </a:r>
            <a:r>
              <a:rPr lang="hi-IN" sz="1800" dirty="0" smtClean="0"/>
              <a:t>जैसी ख्याति प्राप्त संस्थाओं द्वारा रूढिजन्म विधि का बल है;</a:t>
            </a:r>
          </a:p>
          <a:p>
            <a:endParaRPr lang="en-IN"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hi-IN" sz="2000" b="1" dirty="0" smtClean="0"/>
              <a:t>13. वनाधिकारों के अवधारण के लिए साक्ष्य:- </a:t>
            </a:r>
            <a:endParaRPr lang="hi-IN" sz="1800" b="1" dirty="0" smtClean="0"/>
          </a:p>
          <a:p>
            <a:pPr>
              <a:buNone/>
            </a:pPr>
            <a:r>
              <a:rPr lang="hi-IN" sz="1800" dirty="0" smtClean="0"/>
              <a:t>	(च)	तत्कालीन रजवाडों या प्रांतो या ऐसे अन्य मध्यवर्तियों से प्राप्त कोई अभिलेख, जिसके अन्तर्गत मानचित्र, अधिकारों का अभिलेख, विशेषाधिकार, रियायतें, समर्थन भी है</a:t>
            </a:r>
          </a:p>
          <a:p>
            <a:pPr>
              <a:buNone/>
            </a:pPr>
            <a:r>
              <a:rPr lang="hi-IN" sz="1800" dirty="0" smtClean="0"/>
              <a:t>	(छ)	कुएं, कब्रिस्तान, पवित्र स्थल जैसी पुरातन्ता को स्थापित करने वाली परंपरागत संरचनाएं</a:t>
            </a:r>
          </a:p>
          <a:p>
            <a:pPr>
              <a:buNone/>
            </a:pPr>
            <a:r>
              <a:rPr lang="hi-IN" sz="1800" dirty="0" smtClean="0"/>
              <a:t>	(ज)	पूर्व भूमि अभिलेखों में उल्लिखित या पुराने समय में गांव के वैध निवासी के रूप में मान्यता प्राप्त व्यक्तियों के पुरखों का पता लगने वाली वंशावली</a:t>
            </a:r>
          </a:p>
          <a:p>
            <a:pPr>
              <a:buNone/>
            </a:pPr>
            <a:r>
              <a:rPr lang="hi-IN" sz="1800" dirty="0" smtClean="0"/>
              <a:t>	(झ)	लेखबद्ध किए गए दावेदार से भिन्न बुजुर्गो का कथन ।</a:t>
            </a:r>
          </a:p>
          <a:p>
            <a:pPr>
              <a:buNone/>
            </a:pPr>
            <a:r>
              <a:rPr lang="hi-IN" sz="1800" dirty="0" smtClean="0"/>
              <a:t>2. सामुदायिक वनाधिकारों के साक्ष्य में, अन्य बातों के साथ, निम्नलिखित सम्मिलित होंगे:-</a:t>
            </a:r>
          </a:p>
          <a:p>
            <a:pPr>
              <a:buNone/>
            </a:pPr>
            <a:r>
              <a:rPr lang="hi-IN" sz="1800" dirty="0" smtClean="0"/>
              <a:t>	(क)	निस्तार जैसे सामुदायिक अधिकार, चाहे किसी भी नाम से जाने जाते हो;</a:t>
            </a:r>
          </a:p>
          <a:p>
            <a:pPr>
              <a:buNone/>
            </a:pPr>
            <a:r>
              <a:rPr lang="hi-IN" sz="1800" dirty="0" smtClean="0"/>
              <a:t>	(ख)	परंपरागत चारागाह, जडें और कंद, चारा, वन्य खाद्य फल और अन्य लघु वन उत्पाद जमा करने के क्षेत्र; मछली पकडने के स्थान, सिंचाई प्रणालियां; मानव या पशु धन के उपयोग के लिए जल के स्त्रोत, औषधिय पौधों का संग्रह, जड़ी-बूटीं औषधी व्यवसायियों के क्षेत्र;</a:t>
            </a:r>
          </a:p>
          <a:p>
            <a:pPr>
              <a:buNone/>
            </a:pPr>
            <a:r>
              <a:rPr lang="hi-IN" sz="1800" dirty="0" smtClean="0"/>
              <a:t>	(ग)	स्थानीय समुदायों द्वारा बनाई गई संरचनाओं के अवशेष, पवित्र वृक्ष, गुफाएं और तालाब या नदी क्षेत्र, कब्रिस्तान या शमशानगृह।</a:t>
            </a:r>
          </a:p>
          <a:p>
            <a:pPr>
              <a:buNone/>
            </a:pPr>
            <a:r>
              <a:rPr lang="hi-IN" sz="1800" dirty="0" smtClean="0"/>
              <a:t>3. ग्राम सभा, उप खंड स्तर समिति और जिला समिति, वनाधिकारों का अवधारण करने में उपर उल्लेखित एक से अधिक साक्ष्यों पर विचार करेंगी। </a:t>
            </a:r>
          </a:p>
          <a:p>
            <a:endParaRPr lang="hi-IN" sz="1800" dirty="0" smtClean="0"/>
          </a:p>
          <a:p>
            <a:endParaRPr lang="en-IN"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sz="2200" b="1" dirty="0" smtClean="0"/>
              <a:t>14. उप खंड स्तर समिति को अपील:-</a:t>
            </a:r>
            <a:r>
              <a:rPr lang="hi-IN" b="1" dirty="0" smtClean="0"/>
              <a:t> </a:t>
            </a:r>
            <a:br>
              <a:rPr lang="hi-IN" b="1" dirty="0" smtClean="0"/>
            </a:br>
            <a:endParaRPr lang="en-US" dirty="0"/>
          </a:p>
        </p:txBody>
      </p:sp>
      <p:sp>
        <p:nvSpPr>
          <p:cNvPr id="3" name="Content Placeholder 2"/>
          <p:cNvSpPr>
            <a:spLocks noGrp="1"/>
          </p:cNvSpPr>
          <p:nvPr>
            <p:ph idx="1"/>
          </p:nvPr>
        </p:nvSpPr>
        <p:spPr>
          <a:xfrm>
            <a:off x="457200" y="914400"/>
            <a:ext cx="8229600" cy="5715000"/>
          </a:xfrm>
        </p:spPr>
        <p:txBody>
          <a:bodyPr>
            <a:normAutofit fontScale="77500" lnSpcReduction="20000"/>
          </a:bodyPr>
          <a:lstStyle/>
          <a:p>
            <a:r>
              <a:rPr lang="hi-IN" sz="2300" dirty="0" smtClean="0"/>
              <a:t>ग्राम सभा के संकल्प से व्यथित कोई व्यक्ति, संकल्प की तारीख से साठ दिन की अवधि के भीतर, उप खंड स्तर समिति को याचिका फाइल कर सकेगा ।</a:t>
            </a:r>
          </a:p>
          <a:p>
            <a:r>
              <a:rPr lang="hi-IN" sz="2300" dirty="0" smtClean="0"/>
              <a:t>उप खंड स्तर समिति, सुनवाई की तारीख नियत करेगी और याची और संबंधित ग्राम सभा को उसकी लिखित में सूचना देने के साथ ही सुनवाई के लिए नियत तारीख से कम से कम पन्द्रह दिन पूर्व याची के ग्राम में किसी सुविधाजनक सार्वजनिक स्थान पर सूचना लगाकर भी सूचित करेगी ।</a:t>
            </a:r>
          </a:p>
          <a:p>
            <a:r>
              <a:rPr lang="hi-IN" sz="2300" dirty="0" smtClean="0"/>
              <a:t>उपखंड स्तर समिति या तो याचिका को मंजूर या नामंजूर करेगी या उसे संबंधित ग्राम सभा को उसके विचार के लिए निर्दिष्ट करेगी ।</a:t>
            </a:r>
          </a:p>
          <a:p>
            <a:r>
              <a:rPr lang="hi-IN" sz="2300" dirty="0" smtClean="0"/>
              <a:t>ऐसे निर्देश की प्राप्ति के पश्चात, ग्राम सभा तीस दिन की अवधि के भीतर बैठक करेगी, याची को सुनेगी, उस निर्देश पर कोई संकल्प पारित करेगी और उसे उप खंड स्तर समिति को भेजेगी ।</a:t>
            </a:r>
          </a:p>
          <a:p>
            <a:r>
              <a:rPr lang="hi-IN" sz="2300" dirty="0" smtClean="0"/>
              <a:t>उप खंड स्तर समिति ग्राम सभा के संकल्प पर विचार करेगी और याचिका को या तो स्वीकार या अस्वीकार करके समुचित आदेश पारित करेगी ।</a:t>
            </a:r>
          </a:p>
          <a:p>
            <a:r>
              <a:rPr lang="hi-IN" sz="2300" dirty="0" smtClean="0"/>
              <a:t>उपखंड स्तर समिति, अन्य दावेदारों के वनाधिकारों के अभिलेखों की परीक्षा करेगी और उन्हें एकत्रित करेगी तथा संबंधित उपखंड अधिकारी के माध्यम से उन्हें जिला स्तर समिति को प्रस्तुत करेगी ।</a:t>
            </a:r>
          </a:p>
          <a:p>
            <a:r>
              <a:rPr lang="hi-IN" sz="2300" dirty="0" smtClean="0"/>
              <a:t>दो या अधिक ग्राम सभाओं के बीच विवाद की दशा में और किसी ग्राम सभा द्वारा किए गए किसी आवेदन पर उपखंड स्तर समिति द्वारा स्वःप्रेरणा से विवाद का समाधान करने की दृष्टि से संबंधित ग्राम सभाओं की संयुक्त बैठक बुलाएगी और यदि तीस दिन की अवधि के भीतर किसी परस्पर रूप से सहमति किया गया कोई समाधान नहीं हो सकता तो उपख्ंड स्तर समिति संबंधित ग्राम सभाओं की सुनवाई करने के पश्चात विवाद का विनिश्चय करेगी और समुचित आदेश पारित करेगी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buNone/>
            </a:pPr>
            <a:r>
              <a:rPr lang="hi-IN" sz="1800" b="1" dirty="0" smtClean="0"/>
              <a:t>	15. जिला स्तर की समिति को अपीलः- </a:t>
            </a:r>
          </a:p>
          <a:p>
            <a:r>
              <a:rPr lang="hi-IN" sz="1800" dirty="0" smtClean="0"/>
              <a:t>उपखंड स्तर समिति के विनिश्चय से व्यथित कोई व्यक्ति, उपखंड स्तर समिति के विनिश्चय की तारीख से साठ दिन की अवधि के भीतर, जिला स्तर समिति को अपील फाइल कर सकेगा । </a:t>
            </a:r>
          </a:p>
          <a:p>
            <a:r>
              <a:rPr lang="hi-IN" sz="1800" dirty="0" smtClean="0"/>
              <a:t>जिला स्तर समिति, सुनवाई की तारीख नियत करेगी और याची तथा संबंधित उपखंड स्तर समिति को उसकी लिखित में सूचना देने के साथ ही सुनवाई के लिए नियत तारीख से कम से कम पन्द्रह दिन पूर्व याची के ग्राम में किसी सुविधाजनक सार्वजनिक स्थान पर सूचना लगाकर भी सूचित करेगी।</a:t>
            </a:r>
          </a:p>
          <a:p>
            <a:r>
              <a:rPr lang="hi-IN" sz="1800" dirty="0" smtClean="0"/>
              <a:t>जिला स्तर समिति या तो अपील को मजूर या नामंजूर करेगी या उसे संबंधित उपखंड स्तर समिति को उसके विचार के लिए निर्दिष्ट करेगी।</a:t>
            </a:r>
          </a:p>
          <a:p>
            <a:r>
              <a:rPr lang="hi-IN" sz="1800" dirty="0" smtClean="0"/>
              <a:t>ऐसे निर्देश के प्राप्ति के पश्चात उपखंड स्तर समिति तीस दिन की अवधि के भीतर बैठक करेगी, याची और ग्राम सभा को सुनेगी उस निर्देश का विनिश्चय करेगी और उसकी सूचना जिला स्तर समिति को देगी।</a:t>
            </a:r>
          </a:p>
          <a:p>
            <a:r>
              <a:rPr lang="hi-IN" sz="1800" dirty="0" smtClean="0"/>
              <a:t>तत्पश्चात् जिला स्तर समिति अपील पर विचार करेगी और अपील को या तो स्वीकार या अस्वीकार करके समुचित आदेश पारित करेगी ।</a:t>
            </a:r>
          </a:p>
          <a:p>
            <a:r>
              <a:rPr lang="hi-IN" sz="1800" dirty="0" smtClean="0"/>
              <a:t>जिला स्तर समिति दावेदार या दावेदारों के वनाधिकारों के अभिलेखों को सरकार, के अभिलेखों में आवश्यक संशोधन करने के लिए जिला कलक्टर को भेजेगी ।</a:t>
            </a:r>
          </a:p>
          <a:p>
            <a:r>
              <a:rPr lang="hi-IN" sz="1800" dirty="0" smtClean="0"/>
              <a:t>दो या अधिक उपखंड स्तर समिति के आदेशों के बीच किसी फर्क की दशा में, जिला स्तर समिति स्वःप्रेरणा से, मतभेदों का समाधान करने की दृष्टि से संबंधित उपखंड स्तर समिति की संयुक्त बैठक बुलायेगी और यदि किसी परस्पर रूप से सहमत किया गया कोई समाधान नहीं हो सकता है तो जिला स्तर पर संबंधित उपखंड स्तर समितियों की सुनवाई करने के पश्चात विवाद को अधिनिर्णित करेगी और समुचित आदेश पारित करेगी ।</a:t>
            </a:r>
          </a:p>
          <a:p>
            <a:endParaRPr lang="en-IN"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buNone/>
            </a:pPr>
            <a:r>
              <a:rPr lang="hi-IN" sz="1800" dirty="0" smtClean="0"/>
              <a:t>			</a:t>
            </a:r>
            <a:r>
              <a:rPr lang="hi-IN" sz="2400" b="1" dirty="0" smtClean="0"/>
              <a:t>अधिनियम के महत्वपूर्ण बिन्दु </a:t>
            </a:r>
            <a:endParaRPr lang="hi-IN" sz="1800" b="1" dirty="0" smtClean="0"/>
          </a:p>
          <a:p>
            <a:endParaRPr lang="hi-IN" sz="1600" dirty="0" smtClean="0"/>
          </a:p>
          <a:p>
            <a:r>
              <a:rPr lang="hi-IN" sz="1800" dirty="0" smtClean="0"/>
              <a:t>वन में निवास करने वाली ऐसी अनुसूचित जनजातियों और अन्य परम्परागत वन निवासियों के वन भूमि में अधिभोग को मान्यता देने के लिए अधिनियम</a:t>
            </a:r>
            <a:endParaRPr lang="en-US" sz="1800" dirty="0" smtClean="0"/>
          </a:p>
          <a:p>
            <a:pPr>
              <a:buNone/>
            </a:pPr>
            <a:endParaRPr lang="hi-IN" sz="1800" dirty="0" smtClean="0"/>
          </a:p>
          <a:p>
            <a:r>
              <a:rPr lang="hi-IN" sz="1800" dirty="0" smtClean="0"/>
              <a:t>अधिनियम 31 दिसम्बर, 2007 से लागू </a:t>
            </a:r>
          </a:p>
          <a:p>
            <a:r>
              <a:rPr lang="hi-IN" sz="1800" dirty="0" smtClean="0"/>
              <a:t>	नियम 1 जनवरी, 2008 को प्रकाशित</a:t>
            </a:r>
            <a:endParaRPr lang="en-US" sz="1800" dirty="0" smtClean="0"/>
          </a:p>
          <a:p>
            <a:pPr>
              <a:buNone/>
            </a:pPr>
            <a:endParaRPr lang="hi-IN" sz="1800" dirty="0" smtClean="0"/>
          </a:p>
          <a:p>
            <a:r>
              <a:rPr lang="hi-IN" sz="1800" dirty="0" smtClean="0"/>
              <a:t>संशोधित नियम 2012 की अधिसूचना 6 सितम्बर, 2012 को प्रकाशित</a:t>
            </a:r>
            <a:endParaRPr lang="en-US" sz="1800" dirty="0" smtClean="0"/>
          </a:p>
          <a:p>
            <a:pPr>
              <a:buNone/>
            </a:pPr>
            <a:endParaRPr lang="hi-IN" sz="1800" dirty="0" smtClean="0"/>
          </a:p>
          <a:p>
            <a:r>
              <a:rPr lang="hi-IN" sz="1800" dirty="0" smtClean="0"/>
              <a:t>अधिनियम के अन्तर्गत निम्न प्रकार के वन अधिकार प्रदान किये जा रहे है।</a:t>
            </a:r>
          </a:p>
          <a:p>
            <a:pPr>
              <a:buNone/>
            </a:pPr>
            <a:r>
              <a:rPr lang="hi-IN" sz="1800" dirty="0" smtClean="0"/>
              <a:t>		व्यक्तिगत अधिकार</a:t>
            </a:r>
          </a:p>
          <a:p>
            <a:pPr>
              <a:buNone/>
            </a:pPr>
            <a:r>
              <a:rPr lang="hi-IN" sz="1800" dirty="0" smtClean="0"/>
              <a:t>		सामुदायिक अधिकार</a:t>
            </a:r>
          </a:p>
          <a:p>
            <a:r>
              <a:rPr lang="hi-IN" sz="1800" dirty="0" smtClean="0"/>
              <a:t>अधिनियम के अन्तर्गत अधिकार हेतु पात्रता </a:t>
            </a:r>
          </a:p>
          <a:p>
            <a:pPr lvl="1"/>
            <a:r>
              <a:rPr lang="hi-IN" sz="1600" dirty="0" smtClean="0"/>
              <a:t>अनुसूचित जनजाति के व्यक्ति</a:t>
            </a:r>
          </a:p>
          <a:p>
            <a:pPr lvl="1"/>
            <a:r>
              <a:rPr lang="hi-IN" sz="1600" dirty="0" smtClean="0"/>
              <a:t>अन्य परम्परागत वन निवासी - तीन पीढि़यों से वन पर निर्भर </a:t>
            </a:r>
          </a:p>
          <a:p>
            <a:pPr lvl="1"/>
            <a:r>
              <a:rPr lang="hi-IN" sz="1600" dirty="0" smtClean="0"/>
              <a:t>13 दिसम्बर 2005 से पूर्व वन भूमि का अधिभोग </a:t>
            </a:r>
          </a:p>
          <a:p>
            <a:pPr lvl="1"/>
            <a:r>
              <a:rPr lang="hi-IN" sz="1600" dirty="0" smtClean="0"/>
              <a:t>आजीविका की वास्तविक आवश्यकताओं के लिए वन पर निर्भर</a:t>
            </a:r>
          </a:p>
          <a:p>
            <a:endParaRPr lang="en-IN"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a:bodyPr>
          <a:lstStyle/>
          <a:p>
            <a:r>
              <a:rPr lang="hi-IN" sz="2800" dirty="0" smtClean="0"/>
              <a:t>महत्वपूर्ण परिभाषाऐं -</a:t>
            </a:r>
            <a:endParaRPr lang="en-US" sz="2800" dirty="0"/>
          </a:p>
        </p:txBody>
      </p:sp>
      <p:sp>
        <p:nvSpPr>
          <p:cNvPr id="3" name="Subtitle 2"/>
          <p:cNvSpPr>
            <a:spLocks noGrp="1"/>
          </p:cNvSpPr>
          <p:nvPr>
            <p:ph type="subTitle" idx="1"/>
          </p:nvPr>
        </p:nvSpPr>
        <p:spPr>
          <a:xfrm>
            <a:off x="685800" y="914400"/>
            <a:ext cx="7772400" cy="5257800"/>
          </a:xfrm>
        </p:spPr>
        <p:txBody>
          <a:bodyPr>
            <a:noAutofit/>
          </a:bodyPr>
          <a:lstStyle/>
          <a:p>
            <a:pPr algn="just"/>
            <a:r>
              <a:rPr lang="hi-IN" sz="1800" smtClean="0">
                <a:solidFill>
                  <a:schemeClr val="tx1"/>
                </a:solidFill>
                <a:cs typeface="+mj-cs"/>
              </a:rPr>
              <a:t>1. </a:t>
            </a:r>
            <a:r>
              <a:rPr lang="hi-IN" sz="1800" b="1" smtClean="0">
                <a:solidFill>
                  <a:schemeClr val="tx1"/>
                </a:solidFill>
                <a:cs typeface="+mj-cs"/>
              </a:rPr>
              <a:t>धारा </a:t>
            </a:r>
            <a:r>
              <a:rPr lang="hi-IN" sz="1800" b="1" dirty="0" smtClean="0">
                <a:solidFill>
                  <a:schemeClr val="tx1"/>
                </a:solidFill>
                <a:cs typeface="+mj-cs"/>
              </a:rPr>
              <a:t>2 (क) सामुदायिक वन संसाधन -</a:t>
            </a:r>
          </a:p>
          <a:p>
            <a:pPr algn="just"/>
            <a:r>
              <a:rPr lang="hi-IN" sz="1800" dirty="0" smtClean="0">
                <a:solidFill>
                  <a:schemeClr val="tx1"/>
                </a:solidFill>
                <a:cs typeface="+mj-cs"/>
              </a:rPr>
              <a:t>	ग्राम की परम्परागत एवं रूढीगत सीमाओं के भीतर सामान्य वन </a:t>
            </a:r>
            <a:r>
              <a:rPr lang="hi-IN" sz="1800" smtClean="0">
                <a:solidFill>
                  <a:schemeClr val="tx1"/>
                </a:solidFill>
                <a:cs typeface="+mj-cs"/>
              </a:rPr>
              <a:t>भूमि 	या </a:t>
            </a:r>
            <a:r>
              <a:rPr lang="hi-IN" sz="1800" dirty="0" smtClean="0">
                <a:solidFill>
                  <a:schemeClr val="tx1"/>
                </a:solidFill>
                <a:cs typeface="+mj-cs"/>
              </a:rPr>
              <a:t>चरागाही समुदायों </a:t>
            </a:r>
            <a:r>
              <a:rPr lang="hi-IN" sz="1800" smtClean="0">
                <a:solidFill>
                  <a:schemeClr val="tx1"/>
                </a:solidFill>
                <a:cs typeface="+mj-cs"/>
              </a:rPr>
              <a:t>की दशा </a:t>
            </a:r>
            <a:r>
              <a:rPr lang="hi-IN" sz="1800" dirty="0" smtClean="0">
                <a:solidFill>
                  <a:schemeClr val="tx1"/>
                </a:solidFill>
                <a:cs typeface="+mj-cs"/>
              </a:rPr>
              <a:t>में भूमि का मौसमी उपयोग </a:t>
            </a:r>
            <a:r>
              <a:rPr lang="hi-IN" sz="1800" smtClean="0">
                <a:solidFill>
                  <a:schemeClr val="tx1"/>
                </a:solidFill>
                <a:cs typeface="+mj-cs"/>
              </a:rPr>
              <a:t>जिसके 	अन्तर्गत </a:t>
            </a:r>
            <a:r>
              <a:rPr lang="hi-IN" sz="1800" dirty="0" smtClean="0">
                <a:solidFill>
                  <a:schemeClr val="tx1"/>
                </a:solidFill>
                <a:cs typeface="+mj-cs"/>
              </a:rPr>
              <a:t>आरक्षित वन, संरक्षित वन और संरक्षित ऐसे क्षेत्रो की </a:t>
            </a:r>
            <a:r>
              <a:rPr lang="hi-IN" sz="1800" smtClean="0">
                <a:solidFill>
                  <a:schemeClr val="tx1"/>
                </a:solidFill>
                <a:cs typeface="+mj-cs"/>
              </a:rPr>
              <a:t>भूमि 	जैसे-अभ्यारण्य </a:t>
            </a:r>
            <a:r>
              <a:rPr lang="hi-IN" sz="1800" dirty="0" smtClean="0">
                <a:solidFill>
                  <a:schemeClr val="tx1"/>
                </a:solidFill>
                <a:cs typeface="+mj-cs"/>
              </a:rPr>
              <a:t>और राष्ट्रीय उद्यान जिन पर समुदायों की </a:t>
            </a:r>
            <a:r>
              <a:rPr lang="hi-IN" sz="1800" smtClean="0">
                <a:solidFill>
                  <a:schemeClr val="tx1"/>
                </a:solidFill>
                <a:cs typeface="+mj-cs"/>
              </a:rPr>
              <a:t>परम्परागत 	</a:t>
            </a:r>
            <a:r>
              <a:rPr lang="hi-IN" sz="1800" smtClean="0"/>
              <a:t> </a:t>
            </a:r>
            <a:r>
              <a:rPr lang="hi-IN" sz="1800" smtClean="0">
                <a:solidFill>
                  <a:schemeClr val="tx1"/>
                </a:solidFill>
              </a:rPr>
              <a:t>पहॅुच</a:t>
            </a:r>
            <a:r>
              <a:rPr lang="hi-IN" sz="1800" smtClean="0">
                <a:solidFill>
                  <a:schemeClr val="tx1"/>
                </a:solidFill>
                <a:cs typeface="+mj-cs"/>
              </a:rPr>
              <a:t> </a:t>
            </a:r>
            <a:r>
              <a:rPr lang="hi-IN" sz="1800" dirty="0" smtClean="0">
                <a:solidFill>
                  <a:schemeClr val="tx1"/>
                </a:solidFill>
                <a:cs typeface="+mj-cs"/>
              </a:rPr>
              <a:t>थी। </a:t>
            </a:r>
          </a:p>
          <a:p>
            <a:pPr algn="just"/>
            <a:r>
              <a:rPr lang="hi-IN" sz="1800" smtClean="0">
                <a:solidFill>
                  <a:schemeClr val="tx1"/>
                </a:solidFill>
                <a:cs typeface="+mj-cs"/>
              </a:rPr>
              <a:t>2. </a:t>
            </a:r>
            <a:r>
              <a:rPr lang="hi-IN" sz="1800" b="1" smtClean="0">
                <a:solidFill>
                  <a:schemeClr val="tx1"/>
                </a:solidFill>
                <a:cs typeface="+mj-cs"/>
              </a:rPr>
              <a:t>धारा </a:t>
            </a:r>
            <a:r>
              <a:rPr lang="hi-IN" sz="1800" b="1" dirty="0" smtClean="0">
                <a:solidFill>
                  <a:schemeClr val="tx1"/>
                </a:solidFill>
                <a:cs typeface="+mj-cs"/>
              </a:rPr>
              <a:t>2 (ग) वन में निवास करने वाली अनुसूचित जनजाति -</a:t>
            </a:r>
          </a:p>
          <a:p>
            <a:pPr algn="just"/>
            <a:r>
              <a:rPr lang="hi-IN" sz="1800" dirty="0" smtClean="0">
                <a:solidFill>
                  <a:schemeClr val="tx1"/>
                </a:solidFill>
                <a:cs typeface="+mj-cs"/>
              </a:rPr>
              <a:t>	अनुसूचित जनजातियों के ऐसे सदस्य या समुदाय जो प्राथमिक रूप </a:t>
            </a:r>
            <a:r>
              <a:rPr lang="hi-IN" sz="1800" smtClean="0">
                <a:solidFill>
                  <a:schemeClr val="tx1"/>
                </a:solidFill>
                <a:cs typeface="+mj-cs"/>
              </a:rPr>
              <a:t>से 	वनो </a:t>
            </a:r>
            <a:r>
              <a:rPr lang="hi-IN" sz="1800" dirty="0" smtClean="0">
                <a:solidFill>
                  <a:schemeClr val="tx1"/>
                </a:solidFill>
                <a:cs typeface="+mj-cs"/>
              </a:rPr>
              <a:t>में निवास करते है और जीविका की </a:t>
            </a:r>
            <a:r>
              <a:rPr lang="hi-IN" sz="1800" smtClean="0">
                <a:solidFill>
                  <a:schemeClr val="tx1"/>
                </a:solidFill>
                <a:cs typeface="+mj-cs"/>
              </a:rPr>
              <a:t>वास्तविक आवश्‍यकताओं के 	लिए </a:t>
            </a:r>
            <a:r>
              <a:rPr lang="hi-IN" sz="1800" dirty="0" smtClean="0">
                <a:solidFill>
                  <a:schemeClr val="tx1"/>
                </a:solidFill>
                <a:cs typeface="+mj-cs"/>
              </a:rPr>
              <a:t>वनो या वन भूमि पर निर्भर है, इसमें अनुसूचित जनजाति</a:t>
            </a:r>
            <a:r>
              <a:rPr lang="hi-IN" sz="1800" smtClean="0">
                <a:solidFill>
                  <a:schemeClr val="tx1"/>
                </a:solidFill>
                <a:cs typeface="+mj-cs"/>
              </a:rPr>
              <a:t>, 	चरागाही </a:t>
            </a:r>
            <a:r>
              <a:rPr lang="hi-IN" sz="1800" dirty="0" smtClean="0">
                <a:solidFill>
                  <a:schemeClr val="tx1"/>
                </a:solidFill>
                <a:cs typeface="+mj-cs"/>
              </a:rPr>
              <a:t>समुदाय भी शामिल है। </a:t>
            </a:r>
          </a:p>
          <a:p>
            <a:pPr algn="just"/>
            <a:r>
              <a:rPr lang="hi-IN" sz="1800" smtClean="0">
                <a:solidFill>
                  <a:schemeClr val="tx1"/>
                </a:solidFill>
                <a:cs typeface="+mj-cs"/>
              </a:rPr>
              <a:t>3. </a:t>
            </a:r>
            <a:r>
              <a:rPr lang="hi-IN" sz="1800" b="1" smtClean="0">
                <a:solidFill>
                  <a:schemeClr val="tx1"/>
                </a:solidFill>
                <a:cs typeface="+mj-cs"/>
              </a:rPr>
              <a:t>धारा </a:t>
            </a:r>
            <a:r>
              <a:rPr lang="hi-IN" sz="1800" b="1" dirty="0" smtClean="0">
                <a:solidFill>
                  <a:schemeClr val="tx1"/>
                </a:solidFill>
                <a:cs typeface="+mj-cs"/>
              </a:rPr>
              <a:t>2 (घ) वन भूमि -</a:t>
            </a:r>
          </a:p>
          <a:p>
            <a:pPr algn="just"/>
            <a:r>
              <a:rPr lang="hi-IN" sz="1800" dirty="0" smtClean="0">
                <a:solidFill>
                  <a:schemeClr val="tx1"/>
                </a:solidFill>
                <a:cs typeface="+mj-cs"/>
              </a:rPr>
              <a:t>	किसी वन क्षेत्र के अन्तर्गत आने वाली किसी भी प्रकार की भूमि </a:t>
            </a:r>
            <a:r>
              <a:rPr lang="hi-IN" sz="1800" smtClean="0">
                <a:solidFill>
                  <a:schemeClr val="tx1"/>
                </a:solidFill>
                <a:cs typeface="+mj-cs"/>
              </a:rPr>
              <a:t>जिसके 	अन्तर्गत </a:t>
            </a:r>
            <a:r>
              <a:rPr lang="hi-IN" sz="1800" dirty="0" smtClean="0">
                <a:solidFill>
                  <a:schemeClr val="tx1"/>
                </a:solidFill>
                <a:cs typeface="+mj-cs"/>
              </a:rPr>
              <a:t>अवर्गीकृत वन, असीमांकित विद्यमान वन या समझे गये वन</a:t>
            </a:r>
            <a:r>
              <a:rPr lang="hi-IN" sz="1800" smtClean="0">
                <a:solidFill>
                  <a:schemeClr val="tx1"/>
                </a:solidFill>
                <a:cs typeface="+mj-cs"/>
              </a:rPr>
              <a:t>, 	संरक्षित </a:t>
            </a:r>
            <a:r>
              <a:rPr lang="hi-IN" sz="1800" dirty="0" smtClean="0">
                <a:solidFill>
                  <a:schemeClr val="tx1"/>
                </a:solidFill>
                <a:cs typeface="+mj-cs"/>
              </a:rPr>
              <a:t>वन, आरक्षित वन, अभ्यारण्य और राष्ट्रीय उद्यान भी है। </a:t>
            </a:r>
          </a:p>
          <a:p>
            <a:pPr algn="just"/>
            <a:r>
              <a:rPr lang="hi-IN" sz="1800" smtClean="0">
                <a:solidFill>
                  <a:schemeClr val="tx1"/>
                </a:solidFill>
                <a:cs typeface="+mj-cs"/>
              </a:rPr>
              <a:t>4. </a:t>
            </a:r>
            <a:r>
              <a:rPr lang="hi-IN" sz="1800" b="1" smtClean="0">
                <a:solidFill>
                  <a:schemeClr val="tx1"/>
                </a:solidFill>
                <a:cs typeface="+mj-cs"/>
              </a:rPr>
              <a:t>धारा </a:t>
            </a:r>
            <a:r>
              <a:rPr lang="hi-IN" sz="1800" b="1" dirty="0" smtClean="0">
                <a:solidFill>
                  <a:schemeClr val="tx1"/>
                </a:solidFill>
                <a:cs typeface="+mj-cs"/>
              </a:rPr>
              <a:t>2 (छ) ग्राम सभा -</a:t>
            </a:r>
          </a:p>
          <a:p>
            <a:pPr algn="just"/>
            <a:r>
              <a:rPr lang="hi-IN" sz="1800" dirty="0" smtClean="0">
                <a:solidFill>
                  <a:schemeClr val="tx1"/>
                </a:solidFill>
                <a:cs typeface="+mj-cs"/>
              </a:rPr>
              <a:t>	ग्राम के सभी वयस्क सदस्यों से मिल कर ग्राम सभा होगी।</a:t>
            </a:r>
          </a:p>
          <a:p>
            <a:pPr algn="just"/>
            <a:r>
              <a:rPr lang="hi-IN" sz="1800" dirty="0" smtClean="0">
                <a:solidFill>
                  <a:schemeClr val="tx1"/>
                </a:solidFill>
                <a:cs typeface="+mj-cs"/>
              </a:rPr>
              <a:t> </a:t>
            </a:r>
          </a:p>
          <a:p>
            <a:r>
              <a:rPr lang="hi-IN" sz="1800" dirty="0" smtClean="0">
                <a:solidFill>
                  <a:schemeClr val="tx1"/>
                </a:solidFill>
              </a:rPr>
              <a:t>	</a:t>
            </a:r>
            <a:endParaRPr lang="en-US" sz="1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457199"/>
          </a:xfrm>
        </p:spPr>
        <p:txBody>
          <a:bodyPr>
            <a:normAutofit fontScale="90000"/>
          </a:bodyPr>
          <a:lstStyle/>
          <a:p>
            <a:r>
              <a:rPr lang="hi-IN" sz="2800" dirty="0" smtClean="0"/>
              <a:t>महत्वपूर्ण परिभाषाऐं -</a:t>
            </a:r>
            <a:endParaRPr lang="en-US" sz="2800" dirty="0"/>
          </a:p>
        </p:txBody>
      </p:sp>
      <p:sp>
        <p:nvSpPr>
          <p:cNvPr id="3" name="Subtitle 2"/>
          <p:cNvSpPr>
            <a:spLocks noGrp="1"/>
          </p:cNvSpPr>
          <p:nvPr>
            <p:ph type="subTitle" idx="1"/>
          </p:nvPr>
        </p:nvSpPr>
        <p:spPr>
          <a:xfrm>
            <a:off x="304800" y="685800"/>
            <a:ext cx="8458200" cy="5867400"/>
          </a:xfrm>
        </p:spPr>
        <p:txBody>
          <a:bodyPr>
            <a:normAutofit fontScale="55000" lnSpcReduction="20000"/>
          </a:bodyPr>
          <a:lstStyle/>
          <a:p>
            <a:pPr algn="just"/>
            <a:r>
              <a:rPr lang="hi-IN" smtClean="0">
                <a:solidFill>
                  <a:schemeClr val="tx1"/>
                </a:solidFill>
              </a:rPr>
              <a:t>5. </a:t>
            </a:r>
            <a:r>
              <a:rPr lang="hi-IN" b="1" smtClean="0">
                <a:solidFill>
                  <a:schemeClr val="tx1"/>
                </a:solidFill>
                <a:cs typeface="+mj-cs"/>
              </a:rPr>
              <a:t>धारा </a:t>
            </a:r>
            <a:r>
              <a:rPr lang="hi-IN" b="1" dirty="0" smtClean="0">
                <a:solidFill>
                  <a:schemeClr val="tx1"/>
                </a:solidFill>
                <a:cs typeface="+mj-cs"/>
              </a:rPr>
              <a:t>2 (ज) आवास -</a:t>
            </a:r>
          </a:p>
          <a:p>
            <a:pPr algn="just">
              <a:lnSpc>
                <a:spcPct val="120000"/>
              </a:lnSpc>
            </a:pPr>
            <a:r>
              <a:rPr lang="hi-IN" dirty="0" smtClean="0">
                <a:solidFill>
                  <a:schemeClr val="tx1"/>
                </a:solidFill>
                <a:cs typeface="+mj-cs"/>
              </a:rPr>
              <a:t>	आवास के अन्तर्गत ऐसा क्षेत्र भी है जिसमें आदिम जनजाति </a:t>
            </a:r>
            <a:r>
              <a:rPr lang="hi-IN" smtClean="0">
                <a:solidFill>
                  <a:schemeClr val="tx1"/>
                </a:solidFill>
                <a:cs typeface="+mj-cs"/>
              </a:rPr>
              <a:t>समुह 	और </a:t>
            </a:r>
            <a:r>
              <a:rPr lang="hi-IN" dirty="0" smtClean="0">
                <a:solidFill>
                  <a:schemeClr val="tx1"/>
                </a:solidFill>
                <a:cs typeface="+mj-cs"/>
              </a:rPr>
              <a:t>अन्य वन निवासी अनुसूचित जनजातियों के आरक्षित वनो </a:t>
            </a:r>
            <a:r>
              <a:rPr lang="hi-IN" smtClean="0">
                <a:solidFill>
                  <a:schemeClr val="tx1"/>
                </a:solidFill>
                <a:cs typeface="+mj-cs"/>
              </a:rPr>
              <a:t>और 	संरक्षित </a:t>
            </a:r>
            <a:r>
              <a:rPr lang="hi-IN" dirty="0" smtClean="0">
                <a:solidFill>
                  <a:schemeClr val="tx1"/>
                </a:solidFill>
                <a:cs typeface="+mj-cs"/>
              </a:rPr>
              <a:t>वनो में परम्परागत आवास और ऐसे अन्य आवास बना </a:t>
            </a:r>
            <a:r>
              <a:rPr lang="hi-IN" smtClean="0">
                <a:solidFill>
                  <a:schemeClr val="tx1"/>
                </a:solidFill>
                <a:cs typeface="+mj-cs"/>
              </a:rPr>
              <a:t>कर 	रह </a:t>
            </a:r>
            <a:r>
              <a:rPr lang="hi-IN" dirty="0" smtClean="0">
                <a:solidFill>
                  <a:schemeClr val="tx1"/>
                </a:solidFill>
                <a:cs typeface="+mj-cs"/>
              </a:rPr>
              <a:t>रहे है</a:t>
            </a:r>
            <a:r>
              <a:rPr lang="hi-IN" smtClean="0">
                <a:solidFill>
                  <a:schemeClr val="tx1"/>
                </a:solidFill>
                <a:cs typeface="+mj-cs"/>
              </a:rPr>
              <a:t>।  </a:t>
            </a:r>
            <a:endParaRPr lang="hi-IN" dirty="0" smtClean="0">
              <a:solidFill>
                <a:schemeClr val="tx1"/>
              </a:solidFill>
              <a:cs typeface="+mj-cs"/>
            </a:endParaRPr>
          </a:p>
          <a:p>
            <a:pPr algn="just">
              <a:lnSpc>
                <a:spcPct val="120000"/>
              </a:lnSpc>
            </a:pPr>
            <a:r>
              <a:rPr lang="hi-IN" smtClean="0">
                <a:solidFill>
                  <a:schemeClr val="tx1"/>
                </a:solidFill>
                <a:cs typeface="+mj-cs"/>
              </a:rPr>
              <a:t>6 </a:t>
            </a:r>
            <a:r>
              <a:rPr lang="hi-IN" b="1" smtClean="0">
                <a:solidFill>
                  <a:schemeClr val="tx1"/>
                </a:solidFill>
                <a:cs typeface="+mj-cs"/>
              </a:rPr>
              <a:t>धारा </a:t>
            </a:r>
            <a:r>
              <a:rPr lang="hi-IN" b="1" dirty="0" smtClean="0">
                <a:solidFill>
                  <a:schemeClr val="tx1"/>
                </a:solidFill>
                <a:cs typeface="+mj-cs"/>
              </a:rPr>
              <a:t>2 (झ) गौण वन उत्पाद </a:t>
            </a:r>
            <a:r>
              <a:rPr lang="hi-IN" b="1" smtClean="0">
                <a:solidFill>
                  <a:schemeClr val="tx1"/>
                </a:solidFill>
                <a:cs typeface="+mj-cs"/>
              </a:rPr>
              <a:t>- </a:t>
            </a:r>
          </a:p>
          <a:p>
            <a:pPr algn="just">
              <a:lnSpc>
                <a:spcPct val="120000"/>
              </a:lnSpc>
            </a:pPr>
            <a:r>
              <a:rPr lang="hi-IN" b="1" smtClean="0">
                <a:solidFill>
                  <a:schemeClr val="tx1"/>
                </a:solidFill>
                <a:cs typeface="+mj-cs"/>
              </a:rPr>
              <a:t>	</a:t>
            </a:r>
            <a:r>
              <a:rPr lang="hi-IN" smtClean="0">
                <a:solidFill>
                  <a:schemeClr val="tx1"/>
                </a:solidFill>
                <a:cs typeface="+mj-cs"/>
              </a:rPr>
              <a:t>सभी </a:t>
            </a:r>
            <a:r>
              <a:rPr lang="hi-IN" dirty="0" smtClean="0">
                <a:solidFill>
                  <a:schemeClr val="tx1"/>
                </a:solidFill>
                <a:cs typeface="+mj-cs"/>
              </a:rPr>
              <a:t>गैर इमारती वन उत्पाद जिनमें बांस, झाड-झंखाड, ठूंठ, बैंत, शहद</a:t>
            </a:r>
            <a:r>
              <a:rPr lang="hi-IN" smtClean="0">
                <a:solidFill>
                  <a:schemeClr val="tx1"/>
                </a:solidFill>
                <a:cs typeface="+mj-cs"/>
              </a:rPr>
              <a:t>, 	मोम</a:t>
            </a:r>
            <a:r>
              <a:rPr lang="hi-IN" dirty="0" smtClean="0">
                <a:solidFill>
                  <a:schemeClr val="tx1"/>
                </a:solidFill>
                <a:cs typeface="+mj-cs"/>
              </a:rPr>
              <a:t>, तेन्दू पत्ते, औषधी पौधे और जडी-बूटियां शामिल है। </a:t>
            </a:r>
          </a:p>
          <a:p>
            <a:pPr algn="just">
              <a:lnSpc>
                <a:spcPct val="120000"/>
              </a:lnSpc>
            </a:pPr>
            <a:r>
              <a:rPr lang="hi-IN" smtClean="0">
                <a:solidFill>
                  <a:schemeClr val="tx1"/>
                </a:solidFill>
                <a:cs typeface="+mj-cs"/>
              </a:rPr>
              <a:t>7. </a:t>
            </a:r>
            <a:r>
              <a:rPr lang="hi-IN" b="1" dirty="0" smtClean="0">
                <a:solidFill>
                  <a:schemeClr val="tx1"/>
                </a:solidFill>
                <a:cs typeface="+mj-cs"/>
              </a:rPr>
              <a:t>धारा 2 (ण) अन्य परम्परागत वन निवासी -</a:t>
            </a:r>
          </a:p>
          <a:p>
            <a:pPr algn="just">
              <a:lnSpc>
                <a:spcPct val="120000"/>
              </a:lnSpc>
            </a:pPr>
            <a:r>
              <a:rPr lang="hi-IN" dirty="0" smtClean="0">
                <a:solidFill>
                  <a:schemeClr val="tx1"/>
                </a:solidFill>
                <a:cs typeface="+mj-cs"/>
              </a:rPr>
              <a:t>	ऐसा कोई सदस्य या समुदाय जो 13 दिसम्बर 2005 से पूर्व कम </a:t>
            </a:r>
            <a:r>
              <a:rPr lang="hi-IN" smtClean="0">
                <a:solidFill>
                  <a:schemeClr val="tx1"/>
                </a:solidFill>
                <a:cs typeface="+mj-cs"/>
              </a:rPr>
              <a:t>से 	कम </a:t>
            </a:r>
            <a:r>
              <a:rPr lang="hi-IN" dirty="0" smtClean="0">
                <a:solidFill>
                  <a:schemeClr val="tx1"/>
                </a:solidFill>
                <a:cs typeface="+mj-cs"/>
              </a:rPr>
              <a:t>तीन पीढियों तक प्राथमिक रूप से वन या वन भूमि में </a:t>
            </a:r>
            <a:r>
              <a:rPr lang="hi-IN" smtClean="0">
                <a:solidFill>
                  <a:schemeClr val="tx1"/>
                </a:solidFill>
                <a:cs typeface="+mj-cs"/>
              </a:rPr>
              <a:t>निवास 	करता </a:t>
            </a:r>
            <a:r>
              <a:rPr lang="hi-IN" dirty="0" smtClean="0">
                <a:solidFill>
                  <a:schemeClr val="tx1"/>
                </a:solidFill>
                <a:cs typeface="+mj-cs"/>
              </a:rPr>
              <a:t>रहा हो और जो जीविका की </a:t>
            </a:r>
            <a:r>
              <a:rPr lang="hi-IN" smtClean="0">
                <a:solidFill>
                  <a:schemeClr val="tx1"/>
                </a:solidFill>
                <a:cs typeface="+mj-cs"/>
              </a:rPr>
              <a:t>वास्तविक आवश्‍यकताओं </a:t>
            </a:r>
            <a:r>
              <a:rPr lang="hi-IN" dirty="0" smtClean="0">
                <a:solidFill>
                  <a:schemeClr val="tx1"/>
                </a:solidFill>
                <a:cs typeface="+mj-cs"/>
              </a:rPr>
              <a:t>के </a:t>
            </a:r>
            <a:r>
              <a:rPr lang="hi-IN" smtClean="0">
                <a:solidFill>
                  <a:schemeClr val="tx1"/>
                </a:solidFill>
                <a:cs typeface="+mj-cs"/>
              </a:rPr>
              <a:t>लिए 	उन </a:t>
            </a:r>
            <a:r>
              <a:rPr lang="hi-IN" dirty="0" smtClean="0">
                <a:solidFill>
                  <a:schemeClr val="tx1"/>
                </a:solidFill>
                <a:cs typeface="+mj-cs"/>
              </a:rPr>
              <a:t>पर निर्भर हो। यहां पीढी से तात्पर्य 25 वर्ष की अवधि होगी। </a:t>
            </a:r>
          </a:p>
          <a:p>
            <a:pPr algn="just">
              <a:lnSpc>
                <a:spcPct val="120000"/>
              </a:lnSpc>
            </a:pPr>
            <a:r>
              <a:rPr lang="hi-IN" smtClean="0">
                <a:solidFill>
                  <a:schemeClr val="tx1"/>
                </a:solidFill>
                <a:cs typeface="+mj-cs"/>
              </a:rPr>
              <a:t>8.</a:t>
            </a:r>
            <a:r>
              <a:rPr lang="hi-IN" b="1" smtClean="0">
                <a:solidFill>
                  <a:schemeClr val="tx1"/>
                </a:solidFill>
                <a:cs typeface="+mj-cs"/>
              </a:rPr>
              <a:t> </a:t>
            </a:r>
            <a:r>
              <a:rPr lang="hi-IN" b="1" dirty="0" smtClean="0">
                <a:solidFill>
                  <a:schemeClr val="tx1"/>
                </a:solidFill>
                <a:cs typeface="+mj-cs"/>
              </a:rPr>
              <a:t>धारा 2 (त) ग्राम -</a:t>
            </a:r>
          </a:p>
          <a:p>
            <a:pPr algn="just">
              <a:lnSpc>
                <a:spcPct val="120000"/>
              </a:lnSpc>
            </a:pPr>
            <a:r>
              <a:rPr lang="hi-IN" dirty="0" smtClean="0">
                <a:solidFill>
                  <a:schemeClr val="tx1"/>
                </a:solidFill>
                <a:cs typeface="+mj-cs"/>
              </a:rPr>
              <a:t>	ग्राम से तात्पर्य पंचायत उपबन्ध (अनुसूचित क्षेत्रों पर विस्तार</a:t>
            </a:r>
            <a:r>
              <a:rPr lang="hi-IN" smtClean="0">
                <a:solidFill>
                  <a:schemeClr val="tx1"/>
                </a:solidFill>
                <a:cs typeface="+mj-cs"/>
              </a:rPr>
              <a:t>) 	अधिनियम 1996 </a:t>
            </a:r>
            <a:r>
              <a:rPr lang="en-US" smtClean="0">
                <a:solidFill>
                  <a:schemeClr val="tx1"/>
                </a:solidFill>
                <a:latin typeface="Times New Roman" pitchFamily="18" charset="0"/>
              </a:rPr>
              <a:t>(PESA)</a:t>
            </a:r>
            <a:r>
              <a:rPr lang="en-US" smtClean="0">
                <a:solidFill>
                  <a:schemeClr val="tx1"/>
                </a:solidFill>
                <a:latin typeface="DevLys 010" pitchFamily="2" charset="0"/>
              </a:rPr>
              <a:t> </a:t>
            </a:r>
            <a:r>
              <a:rPr lang="hi-IN" smtClean="0">
                <a:solidFill>
                  <a:schemeClr val="tx1"/>
                </a:solidFill>
                <a:cs typeface="+mj-cs"/>
              </a:rPr>
              <a:t>की </a:t>
            </a:r>
            <a:r>
              <a:rPr lang="hi-IN" dirty="0" smtClean="0">
                <a:solidFill>
                  <a:schemeClr val="tx1"/>
                </a:solidFill>
                <a:cs typeface="+mj-cs"/>
              </a:rPr>
              <a:t>धारा 4 के खण्ड (ख) मे निर्दिष्ट </a:t>
            </a:r>
            <a:r>
              <a:rPr lang="hi-IN" smtClean="0">
                <a:solidFill>
                  <a:schemeClr val="tx1"/>
                </a:solidFill>
                <a:cs typeface="+mj-cs"/>
              </a:rPr>
              <a:t>ग्राम 	एवं </a:t>
            </a:r>
            <a:r>
              <a:rPr lang="hi-IN" dirty="0" smtClean="0">
                <a:solidFill>
                  <a:schemeClr val="tx1"/>
                </a:solidFill>
                <a:cs typeface="+mj-cs"/>
              </a:rPr>
              <a:t>अनुसूचित क्षेत्र से भिन्न गैर अनुसूचित क्षेत्र में पंचायतों </a:t>
            </a:r>
            <a:r>
              <a:rPr lang="hi-IN" smtClean="0">
                <a:solidFill>
                  <a:schemeClr val="tx1"/>
                </a:solidFill>
                <a:cs typeface="+mj-cs"/>
              </a:rPr>
              <a:t>से 	सम्बंधित </a:t>
            </a:r>
            <a:r>
              <a:rPr lang="hi-IN" dirty="0" smtClean="0">
                <a:solidFill>
                  <a:schemeClr val="tx1"/>
                </a:solidFill>
                <a:cs typeface="+mj-cs"/>
              </a:rPr>
              <a:t>राज्य विधि में ग्राम के रूप में निर्दिष्ट ग्राम होगा।</a:t>
            </a:r>
          </a:p>
          <a:p>
            <a:pPr algn="just">
              <a:lnSpc>
                <a:spcPct val="120000"/>
              </a:lnSpc>
            </a:pPr>
            <a:r>
              <a:rPr lang="hi-IN" dirty="0" smtClean="0">
                <a:solidFill>
                  <a:schemeClr val="tx1"/>
                </a:solidFill>
                <a:cs typeface="+mj-cs"/>
              </a:rPr>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077200" cy="6400800"/>
          </a:xfrm>
        </p:spPr>
        <p:txBody>
          <a:bodyPr>
            <a:noAutofit/>
          </a:bodyPr>
          <a:lstStyle/>
          <a:p>
            <a:r>
              <a:rPr lang="hi-IN" sz="2000" dirty="0" smtClean="0"/>
              <a:t/>
            </a:r>
            <a:br>
              <a:rPr lang="hi-IN" sz="2000" dirty="0" smtClean="0"/>
            </a:br>
            <a:r>
              <a:rPr lang="hi-IN" sz="1800" dirty="0" smtClean="0"/>
              <a:t>धारा 3 (1) इस अधिनियम में वन में निवास करने वाली अनुसूचित जनजातियों और अन्य परम्परागत वन निवासियों के सभी वन भूमि पर व्यक्तिगत या सामुदायिक या दोनों तरह के अधिकार होगें जिस हेतु - </a:t>
            </a:r>
            <a:r>
              <a:rPr lang="hi-IN" sz="3600" dirty="0" smtClean="0"/>
              <a:t/>
            </a:r>
            <a:br>
              <a:rPr lang="hi-IN" sz="3600" dirty="0" smtClean="0"/>
            </a:br>
            <a:r>
              <a:rPr lang="hi-IN" sz="1800" dirty="0" smtClean="0"/>
              <a:t>क. </a:t>
            </a:r>
            <a:r>
              <a:rPr lang="hi-IN" sz="1800" b="0" dirty="0" smtClean="0"/>
              <a:t>वन में निवास करने वाली अनुसूचित जनजाति और अन्य परम्परागत वन निवासियों के किसी सदस्य या किन्ही सदस्यों द्वारा निवास के लिए या जीविका के लिए स्वयं खेती करने के लिए व्यक्तिगत या सामुहिक अधिभोग के अधीन वन भूमि को धारित करने और उसमें रहने का अधिकार </a:t>
            </a:r>
            <a:r>
              <a:rPr lang="hi-IN" sz="1800" dirty="0" smtClean="0"/>
              <a:t/>
            </a:r>
            <a:br>
              <a:rPr lang="hi-IN" sz="1800" dirty="0" smtClean="0"/>
            </a:br>
            <a:r>
              <a:rPr lang="hi-IN" sz="1800" dirty="0" smtClean="0"/>
              <a:t>ख. </a:t>
            </a:r>
            <a:r>
              <a:rPr lang="hi-IN" sz="1800" b="0" dirty="0" smtClean="0"/>
              <a:t>निस्तार के रूप में सामुदायिक अधिकार -</a:t>
            </a:r>
            <a:r>
              <a:rPr lang="hi-IN" sz="1800" dirty="0" smtClean="0"/>
              <a:t/>
            </a:r>
            <a:br>
              <a:rPr lang="hi-IN" sz="1800" dirty="0" smtClean="0"/>
            </a:br>
            <a:r>
              <a:rPr lang="hi-IN" sz="1800" dirty="0" smtClean="0"/>
              <a:t>ग. </a:t>
            </a:r>
            <a:r>
              <a:rPr lang="hi-IN" sz="1800" b="0" dirty="0" smtClean="0"/>
              <a:t>गौण वन उत्पादो के संग्रह करने के लिए गॉव की सीमा के भीतर या बाहर पारम्परिक रूप से सग्रहण के लिए पहॅुच, उनका उपयोग और व्ययन का अधिकार </a:t>
            </a:r>
            <a:r>
              <a:rPr lang="hi-IN" sz="1800" dirty="0" smtClean="0"/>
              <a:t/>
            </a:r>
            <a:br>
              <a:rPr lang="hi-IN" sz="1800" dirty="0" smtClean="0"/>
            </a:br>
            <a:r>
              <a:rPr lang="hi-IN" sz="1800" dirty="0" smtClean="0"/>
              <a:t>घ. </a:t>
            </a:r>
            <a:r>
              <a:rPr lang="hi-IN" sz="1800" b="0" dirty="0" smtClean="0"/>
              <a:t>यायावरी या चरागाही समुदायों की मत्स्य और जलाषयों के अन्य उत्पाद, चरागाह (स्थापित और घुमक्कड दोनो) के उपयोग और पारम्परिक संसाधनो तक पहॅुच के अन्य सामुदायिक अधिकार। </a:t>
            </a:r>
            <a:r>
              <a:rPr lang="hi-IN" sz="1800" dirty="0" smtClean="0"/>
              <a:t/>
            </a:r>
            <a:br>
              <a:rPr lang="hi-IN" sz="1800" dirty="0" smtClean="0"/>
            </a:br>
            <a:r>
              <a:rPr lang="hi-IN" sz="1800" dirty="0" smtClean="0"/>
              <a:t>ड. </a:t>
            </a:r>
            <a:r>
              <a:rPr lang="hi-IN" sz="1800" b="0" dirty="0" smtClean="0"/>
              <a:t>यथावत पुर्नवास का अधिकार </a:t>
            </a:r>
            <a:r>
              <a:rPr lang="en-US" sz="1800" dirty="0" smtClean="0">
                <a:latin typeface="Times New Roman" pitchFamily="18" charset="0"/>
              </a:rPr>
              <a:t>(In situ rehabilitation)</a:t>
            </a:r>
            <a:r>
              <a:rPr lang="en-US" sz="1800" dirty="0" smtClean="0">
                <a:latin typeface="DevLys 010" pitchFamily="2" charset="0"/>
              </a:rPr>
              <a:t> </a:t>
            </a:r>
            <a:r>
              <a:rPr lang="hi-IN" sz="1800" b="0" dirty="0" smtClean="0"/>
              <a:t/>
            </a:r>
            <a:br>
              <a:rPr lang="hi-IN" sz="1800" b="0" dirty="0" smtClean="0"/>
            </a:br>
            <a:r>
              <a:rPr lang="hi-IN" sz="1800" b="0" dirty="0" smtClean="0"/>
              <a:t>  जहॉ अनुसूचित जनजातियों और अन्य परम्परागत वन निवासियों को 13 दिसम्बर 2005 के पूर्व किसी भी प्रकार की वन भूमि से पुर्नवास के उनके वैध हक प्राप्त किये बिना अवैध रूप से बैदखल या विस्थापित किया गया हो। </a:t>
            </a:r>
            <a:endParaRPr lang="en-US" sz="2000" b="0" dirty="0"/>
          </a:p>
        </p:txBody>
      </p:sp>
      <p:sp>
        <p:nvSpPr>
          <p:cNvPr id="3" name="Text Placeholder 2"/>
          <p:cNvSpPr>
            <a:spLocks noGrp="1"/>
          </p:cNvSpPr>
          <p:nvPr>
            <p:ph type="body" idx="1"/>
          </p:nvPr>
        </p:nvSpPr>
        <p:spPr>
          <a:xfrm>
            <a:off x="722313" y="228601"/>
            <a:ext cx="7772400" cy="457199"/>
          </a:xfrm>
        </p:spPr>
        <p:txBody>
          <a:bodyPr>
            <a:noAutofit/>
          </a:bodyPr>
          <a:lstStyle/>
          <a:p>
            <a:pPr algn="ctr"/>
            <a:r>
              <a:rPr lang="hi-IN" sz="2800" dirty="0" smtClean="0">
                <a:solidFill>
                  <a:schemeClr val="tx1"/>
                </a:solidFill>
              </a:rPr>
              <a:t>वन अधिकार</a:t>
            </a:r>
            <a:endParaRPr lang="en-US" sz="28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295400"/>
            <a:ext cx="7772400" cy="5105400"/>
          </a:xfrm>
        </p:spPr>
        <p:txBody>
          <a:bodyPr>
            <a:normAutofit fontScale="90000"/>
          </a:bodyPr>
          <a:lstStyle/>
          <a:p>
            <a:r>
              <a:rPr lang="hi-IN" sz="2000" b="0" dirty="0" smtClean="0"/>
              <a:t>धारा 3 (2) वन (संरक्षण) अधिनियम 1980 में किसी बात के होते हुए भी केन्द्रीय सरकार, सरकार द्वारा व्यवस्थित निम्न सुविधाओं के लिए वन भूमि के परिर्वतन </a:t>
            </a:r>
            <a:r>
              <a:rPr lang="en-US" sz="2200" dirty="0" smtClean="0">
                <a:latin typeface="Times New Roman" pitchFamily="18" charset="0"/>
              </a:rPr>
              <a:t>(DIVERSION) </a:t>
            </a:r>
            <a:r>
              <a:rPr lang="hi-IN" sz="2000" b="0" dirty="0" smtClean="0"/>
              <a:t>किया जा सकता है। </a:t>
            </a:r>
            <a:br>
              <a:rPr lang="hi-IN" sz="2000" b="0" dirty="0" smtClean="0"/>
            </a:br>
            <a:r>
              <a:rPr lang="hi-IN" sz="2000" b="0" dirty="0" smtClean="0"/>
              <a:t>क.	विद्यालय </a:t>
            </a:r>
            <a:br>
              <a:rPr lang="hi-IN" sz="2000" b="0" dirty="0" smtClean="0"/>
            </a:br>
            <a:r>
              <a:rPr lang="hi-IN" sz="2000" b="0" dirty="0" smtClean="0"/>
              <a:t>ख.	औषधालय या अस्पताल </a:t>
            </a:r>
            <a:br>
              <a:rPr lang="hi-IN" sz="2000" b="0" dirty="0" smtClean="0"/>
            </a:br>
            <a:r>
              <a:rPr lang="hi-IN" sz="2000" b="0" dirty="0" smtClean="0"/>
              <a:t>ग.	आंगनवाडी</a:t>
            </a:r>
            <a:br>
              <a:rPr lang="hi-IN" sz="2000" b="0" dirty="0" smtClean="0"/>
            </a:br>
            <a:r>
              <a:rPr lang="hi-IN" sz="2000" b="0" dirty="0" smtClean="0"/>
              <a:t>घ.	उचित मुल्य की दूकान </a:t>
            </a:r>
            <a:br>
              <a:rPr lang="hi-IN" sz="2000" b="0" dirty="0" smtClean="0"/>
            </a:br>
            <a:r>
              <a:rPr lang="hi-IN" sz="2000" b="0" dirty="0" smtClean="0"/>
              <a:t>ड.	विद्युत और दूरसंचार लाईने</a:t>
            </a:r>
            <a:br>
              <a:rPr lang="hi-IN" sz="2000" b="0" dirty="0" smtClean="0"/>
            </a:br>
            <a:r>
              <a:rPr lang="hi-IN" sz="2000" b="0" dirty="0" smtClean="0"/>
              <a:t>च.	टंकिया और अन्य लघु जलाशय </a:t>
            </a:r>
            <a:br>
              <a:rPr lang="hi-IN" sz="2000" b="0" dirty="0" smtClean="0"/>
            </a:br>
            <a:r>
              <a:rPr lang="hi-IN" sz="2000" b="0" dirty="0" smtClean="0"/>
              <a:t>छ.	पेयजल की आपूर्ति और जल पाईप लाईने </a:t>
            </a:r>
            <a:br>
              <a:rPr lang="hi-IN" sz="2000" b="0" dirty="0" smtClean="0"/>
            </a:br>
            <a:r>
              <a:rPr lang="hi-IN" sz="2000" b="0" dirty="0" smtClean="0"/>
              <a:t>ज.	जल या वर्षा जल संरक्षण हेतु संरचनाऐं </a:t>
            </a:r>
            <a:br>
              <a:rPr lang="hi-IN" sz="2000" b="0" dirty="0" smtClean="0"/>
            </a:br>
            <a:r>
              <a:rPr lang="hi-IN" sz="2000" b="0" dirty="0" smtClean="0"/>
              <a:t>झ.	लघु सिंचाई नहरें </a:t>
            </a:r>
            <a:br>
              <a:rPr lang="hi-IN" sz="2000" b="0" dirty="0" smtClean="0"/>
            </a:br>
            <a:r>
              <a:rPr lang="hi-IN" sz="2000" b="0" dirty="0" smtClean="0"/>
              <a:t>य.	अपारम्परिक उर्जा स्त्रोत</a:t>
            </a:r>
            <a:br>
              <a:rPr lang="hi-IN" sz="2000" b="0" dirty="0" smtClean="0"/>
            </a:br>
            <a:r>
              <a:rPr lang="hi-IN" sz="2000" b="0" dirty="0" smtClean="0"/>
              <a:t>ट.	कौशल उन्नयन या व्यावसायिक प्रषिक्षण केन्द्र</a:t>
            </a:r>
            <a:br>
              <a:rPr lang="hi-IN" sz="2000" b="0" dirty="0" smtClean="0"/>
            </a:br>
            <a:r>
              <a:rPr lang="hi-IN" sz="2000" b="0" dirty="0" smtClean="0"/>
              <a:t>ठ.	सडके</a:t>
            </a:r>
            <a:br>
              <a:rPr lang="hi-IN" sz="2000" b="0" dirty="0" smtClean="0"/>
            </a:br>
            <a:r>
              <a:rPr lang="hi-IN" sz="2000" b="0" dirty="0" smtClean="0"/>
              <a:t>ढ.	सामुदायिक केन्द्र</a:t>
            </a:r>
            <a:br>
              <a:rPr lang="hi-IN" sz="2000" b="0" dirty="0" smtClean="0"/>
            </a:br>
            <a:r>
              <a:rPr lang="hi-IN" sz="2000" b="0" dirty="0" smtClean="0"/>
              <a:t>	इस हेतु परिवर्तित की जाने वाली वन भूमि ऐसे प्रत्येंक मामले में एक हेक्टर तक ग्राम सभा की सिफारिष पर उपयोग किया जा सकता है। </a:t>
            </a:r>
            <a:r>
              <a:rPr lang="hi-IN" sz="2400" dirty="0" smtClean="0"/>
              <a:t/>
            </a:r>
            <a:br>
              <a:rPr lang="hi-IN" sz="2400" dirty="0" smtClean="0"/>
            </a:br>
            <a:endParaRPr lang="en-US" sz="2400" dirty="0"/>
          </a:p>
        </p:txBody>
      </p:sp>
      <p:sp>
        <p:nvSpPr>
          <p:cNvPr id="3" name="Text Placeholder 2"/>
          <p:cNvSpPr>
            <a:spLocks noGrp="1"/>
          </p:cNvSpPr>
          <p:nvPr>
            <p:ph type="body" idx="1"/>
          </p:nvPr>
        </p:nvSpPr>
        <p:spPr>
          <a:xfrm>
            <a:off x="762000" y="457200"/>
            <a:ext cx="7772400" cy="762000"/>
          </a:xfrm>
        </p:spPr>
        <p:txBody>
          <a:bodyPr>
            <a:normAutofit/>
          </a:bodyPr>
          <a:lstStyle/>
          <a:p>
            <a:pPr algn="ctr"/>
            <a:r>
              <a:rPr lang="hi-IN" sz="2800" b="1" dirty="0" smtClean="0">
                <a:solidFill>
                  <a:schemeClr val="tx1"/>
                </a:solidFill>
              </a:rPr>
              <a:t>वन अधिकार</a:t>
            </a:r>
            <a:endParaRPr lang="en-US" sz="2800" b="1" dirty="0" smtClean="0">
              <a:solidFill>
                <a:schemeClr val="tx1"/>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399"/>
            <a:ext cx="7772400" cy="685801"/>
          </a:xfrm>
        </p:spPr>
        <p:txBody>
          <a:bodyPr>
            <a:normAutofit/>
          </a:bodyPr>
          <a:lstStyle/>
          <a:p>
            <a:r>
              <a:rPr lang="hi-IN" sz="3600" dirty="0" smtClean="0"/>
              <a:t>वन अधिकारों की मान्यता</a:t>
            </a:r>
            <a:endParaRPr lang="en-US" sz="3600" dirty="0"/>
          </a:p>
        </p:txBody>
      </p:sp>
      <p:sp>
        <p:nvSpPr>
          <p:cNvPr id="3" name="Subtitle 2"/>
          <p:cNvSpPr>
            <a:spLocks noGrp="1"/>
          </p:cNvSpPr>
          <p:nvPr>
            <p:ph type="subTitle" idx="1"/>
          </p:nvPr>
        </p:nvSpPr>
        <p:spPr>
          <a:xfrm>
            <a:off x="762000" y="914400"/>
            <a:ext cx="7696200" cy="5334000"/>
          </a:xfrm>
        </p:spPr>
        <p:txBody>
          <a:bodyPr>
            <a:normAutofit fontScale="92500"/>
          </a:bodyPr>
          <a:lstStyle/>
          <a:p>
            <a:pPr algn="l">
              <a:lnSpc>
                <a:spcPct val="120000"/>
              </a:lnSpc>
            </a:pPr>
            <a:r>
              <a:rPr lang="hi-IN" sz="1900" dirty="0" smtClean="0">
                <a:solidFill>
                  <a:schemeClr val="tx1"/>
                </a:solidFill>
              </a:rPr>
              <a:t>धारा 4(3) वन भूमि का इस अधिनियम के तहत अनुसूचित जनजातियों या </a:t>
            </a:r>
            <a:r>
              <a:rPr lang="en-US" sz="1900" dirty="0" smtClean="0">
                <a:solidFill>
                  <a:schemeClr val="tx1"/>
                </a:solidFill>
              </a:rPr>
              <a:t>	</a:t>
            </a:r>
            <a:r>
              <a:rPr lang="hi-IN" sz="1900" dirty="0" smtClean="0">
                <a:solidFill>
                  <a:schemeClr val="tx1"/>
                </a:solidFill>
              </a:rPr>
              <a:t>जनजाति समुदायों या अन्य परम्परागत वन निवासियों ने 	31 </a:t>
            </a:r>
            <a:r>
              <a:rPr lang="en-US" sz="1900" dirty="0" smtClean="0">
                <a:solidFill>
                  <a:schemeClr val="tx1"/>
                </a:solidFill>
              </a:rPr>
              <a:t>	</a:t>
            </a:r>
            <a:r>
              <a:rPr lang="hi-IN" sz="1900" dirty="0" smtClean="0">
                <a:solidFill>
                  <a:schemeClr val="tx1"/>
                </a:solidFill>
              </a:rPr>
              <a:t>दिसम्बर 2005 से पूर्व वन भूमि अधिभोग में ले ली हों </a:t>
            </a:r>
          </a:p>
          <a:p>
            <a:pPr algn="l">
              <a:lnSpc>
                <a:spcPct val="120000"/>
              </a:lnSpc>
            </a:pPr>
            <a:r>
              <a:rPr lang="hi-IN" sz="1900" dirty="0" smtClean="0">
                <a:solidFill>
                  <a:schemeClr val="tx1"/>
                </a:solidFill>
              </a:rPr>
              <a:t>धारा 4(4) इस अधिनियम में प्रदत्त अधिकार वंशानुगत </a:t>
            </a:r>
            <a:r>
              <a:rPr lang="en-US" sz="1900" dirty="0" smtClean="0">
                <a:solidFill>
                  <a:schemeClr val="tx1"/>
                </a:solidFill>
                <a:latin typeface="Times New Roman" pitchFamily="18" charset="0"/>
              </a:rPr>
              <a:t>(Heritable)</a:t>
            </a:r>
            <a:r>
              <a:rPr lang="en-US" sz="1900" dirty="0" smtClean="0">
                <a:solidFill>
                  <a:schemeClr val="tx1"/>
                </a:solidFill>
                <a:latin typeface="DevLys 010" pitchFamily="2" charset="0"/>
              </a:rPr>
              <a:t> </a:t>
            </a:r>
            <a:r>
              <a:rPr lang="hi-IN" sz="1900" dirty="0" smtClean="0">
                <a:solidFill>
                  <a:schemeClr val="tx1"/>
                </a:solidFill>
                <a:latin typeface="DevLys 010" pitchFamily="2" charset="0"/>
              </a:rPr>
              <a:t>	</a:t>
            </a:r>
            <a:r>
              <a:rPr lang="hi-IN" sz="1900" dirty="0" smtClean="0">
                <a:solidFill>
                  <a:schemeClr val="tx1"/>
                </a:solidFill>
              </a:rPr>
              <a:t>होगा किन्तु </a:t>
            </a:r>
            <a:r>
              <a:rPr lang="en-US" sz="1900" dirty="0" smtClean="0">
                <a:solidFill>
                  <a:schemeClr val="tx1"/>
                </a:solidFill>
              </a:rPr>
              <a:t>	</a:t>
            </a:r>
            <a:r>
              <a:rPr lang="hi-IN" sz="1900" dirty="0" smtClean="0">
                <a:solidFill>
                  <a:schemeClr val="tx1"/>
                </a:solidFill>
              </a:rPr>
              <a:t>अहस्तान्तरणीय </a:t>
            </a:r>
            <a:r>
              <a:rPr lang="en-US" sz="1900" dirty="0" smtClean="0">
                <a:solidFill>
                  <a:schemeClr val="tx1"/>
                </a:solidFill>
                <a:latin typeface="Times New Roman" pitchFamily="18" charset="0"/>
              </a:rPr>
              <a:t>(Non transferable)</a:t>
            </a:r>
            <a:r>
              <a:rPr lang="en-US" sz="1900" dirty="0" smtClean="0">
                <a:solidFill>
                  <a:schemeClr val="tx1"/>
                </a:solidFill>
                <a:latin typeface="DevLys 010" pitchFamily="2" charset="0"/>
              </a:rPr>
              <a:t> </a:t>
            </a:r>
            <a:r>
              <a:rPr lang="hi-IN" sz="1900" dirty="0" smtClean="0">
                <a:solidFill>
                  <a:schemeClr val="tx1"/>
                </a:solidFill>
              </a:rPr>
              <a:t>होगा और विवाहित व्यक्तियों </a:t>
            </a:r>
            <a:r>
              <a:rPr lang="en-US" sz="1900" dirty="0" smtClean="0">
                <a:solidFill>
                  <a:schemeClr val="tx1"/>
                </a:solidFill>
              </a:rPr>
              <a:t>	</a:t>
            </a:r>
            <a:r>
              <a:rPr lang="hi-IN" sz="1900" dirty="0" smtClean="0">
                <a:solidFill>
                  <a:schemeClr val="tx1"/>
                </a:solidFill>
              </a:rPr>
              <a:t>की दशा में पति-पत्नि दोनो के संयुक्त नाम से होगा। एकल</a:t>
            </a:r>
            <a:r>
              <a:rPr lang="en-US" sz="1900" dirty="0" smtClean="0">
                <a:solidFill>
                  <a:schemeClr val="tx1"/>
                </a:solidFill>
              </a:rPr>
              <a:t> </a:t>
            </a:r>
            <a:r>
              <a:rPr lang="hi-IN" sz="1900" dirty="0" smtClean="0">
                <a:solidFill>
                  <a:schemeClr val="tx1"/>
                </a:solidFill>
              </a:rPr>
              <a:t>मुखिया </a:t>
            </a:r>
            <a:r>
              <a:rPr lang="en-US" sz="1900" dirty="0" smtClean="0">
                <a:solidFill>
                  <a:schemeClr val="tx1"/>
                </a:solidFill>
              </a:rPr>
              <a:t>	</a:t>
            </a:r>
            <a:r>
              <a:rPr lang="hi-IN" sz="1900" dirty="0" smtClean="0">
                <a:solidFill>
                  <a:schemeClr val="tx1"/>
                </a:solidFill>
              </a:rPr>
              <a:t>की दशा में वारिस की अनुपस्थिति में वंशानुगत अधिकार </a:t>
            </a:r>
            <a:r>
              <a:rPr lang="en-US" sz="1900" dirty="0" smtClean="0">
                <a:solidFill>
                  <a:schemeClr val="tx1"/>
                </a:solidFill>
              </a:rPr>
              <a:t>	</a:t>
            </a:r>
            <a:r>
              <a:rPr lang="hi-IN" sz="1900" dirty="0" smtClean="0">
                <a:solidFill>
                  <a:schemeClr val="tx1"/>
                </a:solidFill>
              </a:rPr>
              <a:t>अगले </a:t>
            </a:r>
            <a:r>
              <a:rPr lang="en-US" sz="1900" dirty="0" smtClean="0">
                <a:solidFill>
                  <a:schemeClr val="tx1"/>
                </a:solidFill>
              </a:rPr>
              <a:t>	</a:t>
            </a:r>
            <a:r>
              <a:rPr lang="hi-IN" sz="1900" dirty="0" smtClean="0">
                <a:solidFill>
                  <a:schemeClr val="tx1"/>
                </a:solidFill>
              </a:rPr>
              <a:t>निकटतम सम्बंधी को चला जायेगा। </a:t>
            </a:r>
          </a:p>
          <a:p>
            <a:pPr algn="l">
              <a:lnSpc>
                <a:spcPct val="120000"/>
              </a:lnSpc>
            </a:pPr>
            <a:r>
              <a:rPr lang="hi-IN" sz="1900" dirty="0" smtClean="0">
                <a:solidFill>
                  <a:schemeClr val="tx1"/>
                </a:solidFill>
              </a:rPr>
              <a:t>धारा 4(5) इस अधिनियम में वन में निवास करने वाली अनुसूचित 	जनजाति </a:t>
            </a:r>
            <a:r>
              <a:rPr lang="en-US" sz="1900" dirty="0" smtClean="0">
                <a:solidFill>
                  <a:schemeClr val="tx1"/>
                </a:solidFill>
              </a:rPr>
              <a:t>	</a:t>
            </a:r>
            <a:r>
              <a:rPr lang="hi-IN" sz="1900" dirty="0" smtClean="0">
                <a:solidFill>
                  <a:schemeClr val="tx1"/>
                </a:solidFill>
              </a:rPr>
              <a:t>या अन्य परम्परागत वन निवासियों का सदस्य वन भूमि से तब </a:t>
            </a:r>
            <a:r>
              <a:rPr lang="en-US" sz="1900" dirty="0" smtClean="0">
                <a:solidFill>
                  <a:schemeClr val="tx1"/>
                </a:solidFill>
              </a:rPr>
              <a:t>	</a:t>
            </a:r>
            <a:r>
              <a:rPr lang="hi-IN" sz="1900" dirty="0" smtClean="0">
                <a:solidFill>
                  <a:schemeClr val="tx1"/>
                </a:solidFill>
              </a:rPr>
              <a:t>तक बेदखल नही किया जायेगा जब तक की मान्यता और </a:t>
            </a:r>
            <a:r>
              <a:rPr lang="en-US" sz="1900" dirty="0" smtClean="0">
                <a:solidFill>
                  <a:schemeClr val="tx1"/>
                </a:solidFill>
              </a:rPr>
              <a:t>	</a:t>
            </a:r>
            <a:r>
              <a:rPr lang="hi-IN" sz="1900" dirty="0" smtClean="0">
                <a:solidFill>
                  <a:schemeClr val="tx1"/>
                </a:solidFill>
              </a:rPr>
              <a:t>सत्यापन </a:t>
            </a:r>
            <a:r>
              <a:rPr lang="en-US" sz="1900" dirty="0" smtClean="0">
                <a:solidFill>
                  <a:schemeClr val="tx1"/>
                </a:solidFill>
              </a:rPr>
              <a:t>	</a:t>
            </a:r>
            <a:r>
              <a:rPr lang="hi-IN" sz="1900" dirty="0" smtClean="0">
                <a:solidFill>
                  <a:schemeClr val="tx1"/>
                </a:solidFill>
              </a:rPr>
              <a:t>प्रक्रिया पूरी नही हो जाती। </a:t>
            </a:r>
          </a:p>
          <a:p>
            <a:pPr algn="l">
              <a:lnSpc>
                <a:spcPct val="120000"/>
              </a:lnSpc>
            </a:pPr>
            <a:r>
              <a:rPr lang="hi-IN" sz="1900" dirty="0" smtClean="0">
                <a:solidFill>
                  <a:schemeClr val="tx1"/>
                </a:solidFill>
              </a:rPr>
              <a:t>धारा 4(6) इस अधिनियम के प्रारम्भ होने की तारीख को किसी व्यक्ति या </a:t>
            </a:r>
            <a:r>
              <a:rPr lang="en-US" sz="1900" dirty="0" smtClean="0">
                <a:solidFill>
                  <a:schemeClr val="tx1"/>
                </a:solidFill>
              </a:rPr>
              <a:t>	</a:t>
            </a:r>
            <a:r>
              <a:rPr lang="hi-IN" sz="1900" dirty="0" smtClean="0">
                <a:solidFill>
                  <a:schemeClr val="tx1"/>
                </a:solidFill>
              </a:rPr>
              <a:t>कुटुम्ब या समुदाय के अधिभोगाधीन भूमि या वास्तविक अधिभोग के </a:t>
            </a:r>
            <a:r>
              <a:rPr lang="en-US" sz="1900" dirty="0" smtClean="0">
                <a:solidFill>
                  <a:schemeClr val="tx1"/>
                </a:solidFill>
              </a:rPr>
              <a:t>	</a:t>
            </a:r>
            <a:r>
              <a:rPr lang="hi-IN" sz="1900" dirty="0" smtClean="0">
                <a:solidFill>
                  <a:schemeClr val="tx1"/>
                </a:solidFill>
              </a:rPr>
              <a:t>अधीन अधिकतम 4 हेक्टर तक का क्षेत्रफल ही 	मान्य होगा।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hi-IN" sz="2800" b="1" smtClean="0"/>
              <a:t>वन अधिकार पत्र जारी करने हेतु प्रक्रिया</a:t>
            </a:r>
            <a:endParaRPr lang="en-IN" sz="2800"/>
          </a:p>
        </p:txBody>
      </p:sp>
      <p:sp>
        <p:nvSpPr>
          <p:cNvPr id="3" name="Content Placeholder 2"/>
          <p:cNvSpPr>
            <a:spLocks noGrp="1"/>
          </p:cNvSpPr>
          <p:nvPr>
            <p:ph idx="1"/>
          </p:nvPr>
        </p:nvSpPr>
        <p:spPr>
          <a:xfrm>
            <a:off x="457200" y="1066800"/>
            <a:ext cx="8229600" cy="5334000"/>
          </a:xfrm>
        </p:spPr>
        <p:txBody>
          <a:bodyPr/>
          <a:lstStyle/>
          <a:p>
            <a:r>
              <a:rPr lang="hi-IN" sz="1800" dirty="0" smtClean="0"/>
              <a:t>ग्राम सभा में दावों को प्रस्तुत किया जाना</a:t>
            </a:r>
            <a:endParaRPr lang="en-US" sz="1800" dirty="0" smtClean="0"/>
          </a:p>
          <a:p>
            <a:pPr>
              <a:buNone/>
            </a:pPr>
            <a:endParaRPr lang="hi-IN" sz="1800" dirty="0" smtClean="0"/>
          </a:p>
          <a:p>
            <a:r>
              <a:rPr lang="hi-IN" sz="1800" dirty="0" smtClean="0"/>
              <a:t>ग्राम सभा द्वारा वन अधिकार समिति को सत्यापन हेतु भेजा जाना</a:t>
            </a:r>
            <a:endParaRPr lang="en-US" sz="1800" dirty="0" smtClean="0"/>
          </a:p>
          <a:p>
            <a:endParaRPr lang="hi-IN" sz="1800" dirty="0" smtClean="0"/>
          </a:p>
          <a:p>
            <a:r>
              <a:rPr lang="hi-IN" sz="1800" dirty="0" smtClean="0"/>
              <a:t>वन अधिकार समिति द्वारा रिपोर्ट ग्राम सभा में पेश किया जाना</a:t>
            </a:r>
            <a:endParaRPr lang="en-US" sz="1800" dirty="0" smtClean="0"/>
          </a:p>
          <a:p>
            <a:endParaRPr lang="hi-IN" sz="1800" dirty="0" smtClean="0"/>
          </a:p>
          <a:p>
            <a:r>
              <a:rPr lang="hi-IN" sz="1800" dirty="0" smtClean="0"/>
              <a:t>ग्राम सभा द्वारा संकल्प पारित कर उपखण्ड स्तरीय समिति को भेजना</a:t>
            </a:r>
            <a:endParaRPr lang="en-US" sz="1800" dirty="0" smtClean="0"/>
          </a:p>
          <a:p>
            <a:endParaRPr lang="hi-IN" sz="1800" dirty="0" smtClean="0"/>
          </a:p>
          <a:p>
            <a:r>
              <a:rPr lang="hi-IN" sz="1800" dirty="0" smtClean="0"/>
              <a:t>उपखण्ड स्तरीय समिति द्वारा संकल्प पर विचार करके प्रारूप अभिलेख के साथ </a:t>
            </a:r>
            <a:endParaRPr lang="en-US" sz="1800" dirty="0" smtClean="0"/>
          </a:p>
          <a:p>
            <a:endParaRPr lang="en-US" sz="1800" dirty="0" smtClean="0"/>
          </a:p>
          <a:p>
            <a:r>
              <a:rPr lang="hi-IN" sz="1800" dirty="0" smtClean="0"/>
              <a:t>जिला स्तरीय समिति को भेजना</a:t>
            </a:r>
            <a:endParaRPr lang="en-US" sz="1800" dirty="0" smtClean="0"/>
          </a:p>
          <a:p>
            <a:endParaRPr lang="hi-IN" sz="1800" dirty="0" smtClean="0"/>
          </a:p>
          <a:p>
            <a:r>
              <a:rPr lang="hi-IN" sz="1800" dirty="0" smtClean="0"/>
              <a:t>जिला स्तरीय समिति द्वारा विचार कर अन्तिम विनिश्चय करना।</a:t>
            </a:r>
            <a:endParaRPr lang="en-US" sz="1800" dirty="0" smtClean="0"/>
          </a:p>
          <a:p>
            <a:pPr>
              <a:buNone/>
            </a:pPr>
            <a:endParaRPr lang="hi-IN" sz="1800" dirty="0" smtClean="0"/>
          </a:p>
          <a:p>
            <a:r>
              <a:rPr lang="hi-IN" sz="1800" dirty="0" smtClean="0"/>
              <a:t>स्वीकृत प्रकरणों में अधिकार पत्र जारी करना।</a:t>
            </a:r>
            <a:endParaRPr lang="hi-IN" sz="2400" dirty="0" smtClean="0"/>
          </a:p>
          <a:p>
            <a:endParaRPr lang="en-US" sz="1800"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1724</Words>
  <Application>Microsoft Office PowerPoint</Application>
  <PresentationFormat>On-screen Show (4:3)</PresentationFormat>
  <Paragraphs>218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वन अधिकार  अधिनियम 2006 एवं नियम 2008 तथा संशोधित नियम 2012    एक दृष्टि में  </vt:lpstr>
      <vt:lpstr> अनुसूचित जनजाति और अन्य परम्परागत वन निवासी (वन अधिकारों की मान्यता) अधिनियम 2006 एवं नियम 2008 तथा संशोधित नियम सितम्बर 2012</vt:lpstr>
      <vt:lpstr>Slide 3</vt:lpstr>
      <vt:lpstr>महत्वपूर्ण परिभाषाऐं -</vt:lpstr>
      <vt:lpstr>महत्वपूर्ण परिभाषाऐं -</vt:lpstr>
      <vt:lpstr> धारा 3 (1) इस अधिनियम में वन में निवास करने वाली अनुसूचित जनजातियों और अन्य परम्परागत वन निवासियों के सभी वन भूमि पर व्यक्तिगत या सामुदायिक या दोनों तरह के अधिकार होगें जिस हेतु -  क. वन में निवास करने वाली अनुसूचित जनजाति और अन्य परम्परागत वन निवासियों के किसी सदस्य या किन्ही सदस्यों द्वारा निवास के लिए या जीविका के लिए स्वयं खेती करने के लिए व्यक्तिगत या सामुहिक अधिभोग के अधीन वन भूमि को धारित करने और उसमें रहने का अधिकार  ख. निस्तार के रूप में सामुदायिक अधिकार - ग. गौण वन उत्पादो के संग्रह करने के लिए गॉव की सीमा के भीतर या बाहर पारम्परिक रूप से सग्रहण के लिए पहॅुच, उनका उपयोग और व्ययन का अधिकार  घ. यायावरी या चरागाही समुदायों की मत्स्य और जलाषयों के अन्य उत्पाद, चरागाह (स्थापित और घुमक्कड दोनो) के उपयोग और पारम्परिक संसाधनो तक पहॅुच के अन्य सामुदायिक अधिकार।  ड. यथावत पुर्नवास का अधिकार (In situ rehabilitation)    जहॉ अनुसूचित जनजातियों और अन्य परम्परागत वन निवासियों को 13 दिसम्बर 2005 के पूर्व किसी भी प्रकार की वन भूमि से पुर्नवास के उनके वैध हक प्राप्त किये बिना अवैध रूप से बैदखल या विस्थापित किया गया हो। </vt:lpstr>
      <vt:lpstr>धारा 3 (2) वन (संरक्षण) अधिनियम 1980 में किसी बात के होते हुए भी केन्द्रीय सरकार, सरकार द्वारा व्यवस्थित निम्न सुविधाओं के लिए वन भूमि के परिर्वतन (DIVERSION) किया जा सकता है।  क. विद्यालय  ख. औषधालय या अस्पताल  ग. आंगनवाडी घ. उचित मुल्य की दूकान  ड. विद्युत और दूरसंचार लाईने च. टंकिया और अन्य लघु जलाशय  छ. पेयजल की आपूर्ति और जल पाईप लाईने  ज. जल या वर्षा जल संरक्षण हेतु संरचनाऐं  झ. लघु सिंचाई नहरें  य. अपारम्परिक उर्जा स्त्रोत ट. कौशल उन्नयन या व्यावसायिक प्रषिक्षण केन्द्र ठ. सडके ढ. सामुदायिक केन्द्र  इस हेतु परिवर्तित की जाने वाली वन भूमि ऐसे प्रत्येंक मामले में एक हेक्टर तक ग्राम सभा की सिफारिष पर उपयोग किया जा सकता है।  </vt:lpstr>
      <vt:lpstr>वन अधिकारों की मान्यता</vt:lpstr>
      <vt:lpstr>वन अधिकार पत्र जारी करने हेतु प्रक्रिया</vt:lpstr>
      <vt:lpstr>वन अधिकारो को निहित करने के लिए प्राधिकारी और प्रक्रिया</vt:lpstr>
      <vt:lpstr>वन अधिकारो को निहित करने के लिए प्राधिकारी और प्रक्रिया</vt:lpstr>
      <vt:lpstr>अनुसूचित जनजाति और अन्य परंपरागत वन निवासी (वन अधिकारों की मान्यता) नियम, 2007 (महत्वपूर्ण परिभाषाऐं) </vt:lpstr>
      <vt:lpstr>अनुसूचित जनजाति और अन्य परंपरागत वन निवासी (वन अधिकारों की मान्यता) नियम, 2007 (महत्वपूर्ण परिभाषाऐं)</vt:lpstr>
      <vt:lpstr>नियम - 3 ग्राम सभा</vt:lpstr>
      <vt:lpstr>नियम - 4 ग्राम सभा के कर्तव्य</vt:lpstr>
      <vt:lpstr>नियम - 5 उप खण्ड स्तरीय समिति</vt:lpstr>
      <vt:lpstr>नियम - 6 उप खण्ड स्तर की समिति के कृत्य </vt:lpstr>
      <vt:lpstr>नियम - 6 उप खण्ड स्तर की समिति के कृत्य</vt:lpstr>
      <vt:lpstr>Slide 19</vt:lpstr>
      <vt:lpstr>Slide 20</vt:lpstr>
      <vt:lpstr>Slide 21</vt:lpstr>
      <vt:lpstr>नियम - 11 ग्राम सभा द्वारा दावें फाईल करने, उनका अवधारण एवं सत्यापन की प्रक्रिया -</vt:lpstr>
      <vt:lpstr>Slide 23</vt:lpstr>
      <vt:lpstr>Slide 24</vt:lpstr>
      <vt:lpstr>Slide 25</vt:lpstr>
      <vt:lpstr>Slide 26</vt:lpstr>
      <vt:lpstr>14. उप खंड स्तर समिति को अपील:-  </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TAD</cp:lastModifiedBy>
  <cp:revision>72</cp:revision>
  <dcterms:created xsi:type="dcterms:W3CDTF">2006-08-16T00:00:00Z</dcterms:created>
  <dcterms:modified xsi:type="dcterms:W3CDTF">2014-06-24T10:11:08Z</dcterms:modified>
</cp:coreProperties>
</file>